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notesSlides/notesSlide1.xml" ContentType="application/vnd.openxmlformats-officedocument.presentationml.notesSlide+xml"/>
  <Override PartName="/ppt/theme/themeOverride8.xml" ContentType="application/vnd.openxmlformats-officedocument.themeOverride+xml"/>
  <Override PartName="/ppt/notesSlides/notesSlide2.xml" ContentType="application/vnd.openxmlformats-officedocument.presentationml.notesSlide+xml"/>
  <Override PartName="/ppt/theme/themeOverride9.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notesSlides/notesSlide3.xml" ContentType="application/vnd.openxmlformats-officedocument.presentationml.notesSl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Override25.xml" ContentType="application/vnd.openxmlformats-officedocument.themeOverride+xml"/>
  <Override PartName="/ppt/theme/themeOverride26.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5"/>
  </p:notesMasterIdLst>
  <p:sldIdLst>
    <p:sldId id="380" r:id="rId3"/>
    <p:sldId id="381" r:id="rId4"/>
    <p:sldId id="258" r:id="rId5"/>
    <p:sldId id="257" r:id="rId6"/>
    <p:sldId id="374" r:id="rId7"/>
    <p:sldId id="306" r:id="rId8"/>
    <p:sldId id="365" r:id="rId9"/>
    <p:sldId id="364" r:id="rId10"/>
    <p:sldId id="363" r:id="rId11"/>
    <p:sldId id="260" r:id="rId12"/>
    <p:sldId id="366" r:id="rId13"/>
    <p:sldId id="261" r:id="rId14"/>
    <p:sldId id="378" r:id="rId15"/>
    <p:sldId id="379" r:id="rId16"/>
    <p:sldId id="262" r:id="rId17"/>
    <p:sldId id="360" r:id="rId18"/>
    <p:sldId id="317" r:id="rId19"/>
    <p:sldId id="361" r:id="rId20"/>
    <p:sldId id="369" r:id="rId21"/>
    <p:sldId id="264" r:id="rId22"/>
    <p:sldId id="354" r:id="rId23"/>
    <p:sldId id="316" r:id="rId24"/>
    <p:sldId id="265" r:id="rId25"/>
    <p:sldId id="266" r:id="rId26"/>
    <p:sldId id="294" r:id="rId27"/>
    <p:sldId id="370" r:id="rId28"/>
    <p:sldId id="292" r:id="rId29"/>
    <p:sldId id="293" r:id="rId30"/>
    <p:sldId id="327" r:id="rId31"/>
    <p:sldId id="321" r:id="rId32"/>
    <p:sldId id="372" r:id="rId33"/>
    <p:sldId id="283" r:id="rId34"/>
    <p:sldId id="373" r:id="rId35"/>
    <p:sldId id="338" r:id="rId36"/>
    <p:sldId id="307" r:id="rId37"/>
    <p:sldId id="305" r:id="rId38"/>
    <p:sldId id="289" r:id="rId39"/>
    <p:sldId id="303" r:id="rId40"/>
    <p:sldId id="326" r:id="rId41"/>
    <p:sldId id="330" r:id="rId42"/>
    <p:sldId id="320" r:id="rId43"/>
    <p:sldId id="382" r:id="rId4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080808"/>
    <a:srgbClr val="111111"/>
    <a:srgbClr val="1C1C1C"/>
    <a:srgbClr val="FF6161"/>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74" autoAdjust="0"/>
    <p:restoredTop sz="89165" autoAdjust="0"/>
  </p:normalViewPr>
  <p:slideViewPr>
    <p:cSldViewPr>
      <p:cViewPr varScale="1">
        <p:scale>
          <a:sx n="63" d="100"/>
          <a:sy n="63" d="100"/>
        </p:scale>
        <p:origin x="1560" y="5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heme" Target="theme/theme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412A8BE-DC32-4299-ADCF-221BB93627BB}" type="datetimeFigureOut">
              <a:rPr lang="en-US" smtClean="0"/>
              <a:pPr/>
              <a:t>1/2/2016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08DAB31-F619-458C-A3C3-AABEA3354E48}" type="slidenum">
              <a:rPr lang="en-US" smtClean="0"/>
              <a:pPr/>
              <a:t>‹#›</a:t>
            </a:fld>
            <a:endParaRPr lang="en-US"/>
          </a:p>
        </p:txBody>
      </p:sp>
    </p:spTree>
    <p:extLst>
      <p:ext uri="{BB962C8B-B14F-4D97-AF65-F5344CB8AC3E}">
        <p14:creationId xmlns:p14="http://schemas.microsoft.com/office/powerpoint/2010/main" val="20376652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08DAB31-F619-458C-A3C3-AABEA3354E48}" type="slidenum">
              <a:rPr lang="en-US" smtClean="0"/>
              <a:pPr/>
              <a:t>11</a:t>
            </a:fld>
            <a:endParaRPr lang="en-US"/>
          </a:p>
        </p:txBody>
      </p:sp>
    </p:spTree>
    <p:extLst>
      <p:ext uri="{BB962C8B-B14F-4D97-AF65-F5344CB8AC3E}">
        <p14:creationId xmlns:p14="http://schemas.microsoft.com/office/powerpoint/2010/main" val="11008258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Constitution Pic: http://yourfuneralguy.wordpress.com/category/cemetery-legislation/</a:t>
            </a:r>
            <a:endParaRPr lang="en-US" dirty="0"/>
          </a:p>
        </p:txBody>
      </p:sp>
      <p:sp>
        <p:nvSpPr>
          <p:cNvPr id="4" name="Slide Number Placeholder 3"/>
          <p:cNvSpPr>
            <a:spLocks noGrp="1"/>
          </p:cNvSpPr>
          <p:nvPr>
            <p:ph type="sldNum" sz="quarter" idx="10"/>
          </p:nvPr>
        </p:nvSpPr>
        <p:spPr/>
        <p:txBody>
          <a:bodyPr/>
          <a:lstStyle/>
          <a:p>
            <a:fld id="{B08DAB31-F619-458C-A3C3-AABEA3354E48}" type="slidenum">
              <a:rPr lang="en-US" smtClean="0"/>
              <a:pPr/>
              <a:t>12</a:t>
            </a:fld>
            <a:endParaRPr lang="en-US"/>
          </a:p>
        </p:txBody>
      </p:sp>
    </p:spTree>
    <p:extLst>
      <p:ext uri="{BB962C8B-B14F-4D97-AF65-F5344CB8AC3E}">
        <p14:creationId xmlns:p14="http://schemas.microsoft.com/office/powerpoint/2010/main" val="41371246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08DAB31-F619-458C-A3C3-AABEA3354E48}" type="slidenum">
              <a:rPr lang="en-US" smtClean="0"/>
              <a:pPr/>
              <a:t>21</a:t>
            </a:fld>
            <a:endParaRPr lang="en-US"/>
          </a:p>
        </p:txBody>
      </p:sp>
    </p:spTree>
    <p:extLst>
      <p:ext uri="{BB962C8B-B14F-4D97-AF65-F5344CB8AC3E}">
        <p14:creationId xmlns:p14="http://schemas.microsoft.com/office/powerpoint/2010/main" val="16529409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C6FD481-FE9D-4575-9200-8F30723262D8}" type="datetimeFigureOut">
              <a:rPr lang="en-US" smtClean="0"/>
              <a:pPr/>
              <a:t>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FE233D-9F1B-48DD-80CD-6BF75DC3D3B6}"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C6FD481-FE9D-4575-9200-8F30723262D8}" type="datetimeFigureOut">
              <a:rPr lang="en-US" smtClean="0"/>
              <a:pPr/>
              <a:t>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FE233D-9F1B-48DD-80CD-6BF75DC3D3B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C6FD481-FE9D-4575-9200-8F30723262D8}" type="datetimeFigureOut">
              <a:rPr lang="en-US" smtClean="0"/>
              <a:pPr/>
              <a:t>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FE233D-9F1B-48DD-80CD-6BF75DC3D3B6}"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4FEE20D-232A-47E8-8FDB-17CD01AF0984}" type="datetimeFigureOut">
              <a:rPr lang="en-US" smtClean="0">
                <a:solidFill>
                  <a:srgbClr val="072F54">
                    <a:tint val="75000"/>
                  </a:srgbClr>
                </a:solidFill>
              </a:rPr>
              <a:pPr/>
              <a:t>1/2/2016</a:t>
            </a:fld>
            <a:endParaRPr lang="en-US">
              <a:solidFill>
                <a:srgbClr val="072F54">
                  <a:tint val="75000"/>
                </a:srgbClr>
              </a:solidFill>
            </a:endParaRPr>
          </a:p>
        </p:txBody>
      </p:sp>
      <p:sp>
        <p:nvSpPr>
          <p:cNvPr id="5" name="Footer Placeholder 4"/>
          <p:cNvSpPr>
            <a:spLocks noGrp="1"/>
          </p:cNvSpPr>
          <p:nvPr>
            <p:ph type="ftr" sz="quarter" idx="11"/>
          </p:nvPr>
        </p:nvSpPr>
        <p:spPr/>
        <p:txBody>
          <a:bodyPr/>
          <a:lstStyle/>
          <a:p>
            <a:endParaRPr lang="en-US">
              <a:solidFill>
                <a:srgbClr val="072F54">
                  <a:tint val="75000"/>
                </a:srgbClr>
              </a:solidFill>
            </a:endParaRPr>
          </a:p>
        </p:txBody>
      </p:sp>
      <p:sp>
        <p:nvSpPr>
          <p:cNvPr id="6" name="Slide Number Placeholder 5"/>
          <p:cNvSpPr>
            <a:spLocks noGrp="1"/>
          </p:cNvSpPr>
          <p:nvPr>
            <p:ph type="sldNum" sz="quarter" idx="12"/>
          </p:nvPr>
        </p:nvSpPr>
        <p:spPr/>
        <p:txBody>
          <a:bodyPr/>
          <a:lstStyle/>
          <a:p>
            <a:fld id="{1A836336-2B4A-402D-A477-F0BC818CA747}" type="slidenum">
              <a:rPr lang="en-US" smtClean="0">
                <a:solidFill>
                  <a:srgbClr val="072F54">
                    <a:tint val="75000"/>
                  </a:srgbClr>
                </a:solidFill>
              </a:rPr>
              <a:pPr/>
              <a:t>‹#›</a:t>
            </a:fld>
            <a:endParaRPr lang="en-US">
              <a:solidFill>
                <a:srgbClr val="072F54">
                  <a:tint val="75000"/>
                </a:srgbClr>
              </a:solidFill>
            </a:endParaRPr>
          </a:p>
        </p:txBody>
      </p:sp>
    </p:spTree>
    <p:extLst>
      <p:ext uri="{BB962C8B-B14F-4D97-AF65-F5344CB8AC3E}">
        <p14:creationId xmlns:p14="http://schemas.microsoft.com/office/powerpoint/2010/main" val="3238411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4FEE20D-232A-47E8-8FDB-17CD01AF0984}" type="datetimeFigureOut">
              <a:rPr lang="en-US" smtClean="0">
                <a:solidFill>
                  <a:srgbClr val="072F54">
                    <a:tint val="75000"/>
                  </a:srgbClr>
                </a:solidFill>
              </a:rPr>
              <a:pPr/>
              <a:t>1/2/2016</a:t>
            </a:fld>
            <a:endParaRPr lang="en-US">
              <a:solidFill>
                <a:srgbClr val="072F54">
                  <a:tint val="75000"/>
                </a:srgbClr>
              </a:solidFill>
            </a:endParaRPr>
          </a:p>
        </p:txBody>
      </p:sp>
      <p:sp>
        <p:nvSpPr>
          <p:cNvPr id="5" name="Footer Placeholder 4"/>
          <p:cNvSpPr>
            <a:spLocks noGrp="1"/>
          </p:cNvSpPr>
          <p:nvPr>
            <p:ph type="ftr" sz="quarter" idx="11"/>
          </p:nvPr>
        </p:nvSpPr>
        <p:spPr/>
        <p:txBody>
          <a:bodyPr/>
          <a:lstStyle/>
          <a:p>
            <a:endParaRPr lang="en-US">
              <a:solidFill>
                <a:srgbClr val="072F54">
                  <a:tint val="75000"/>
                </a:srgbClr>
              </a:solidFill>
            </a:endParaRPr>
          </a:p>
        </p:txBody>
      </p:sp>
      <p:sp>
        <p:nvSpPr>
          <p:cNvPr id="6" name="Slide Number Placeholder 5"/>
          <p:cNvSpPr>
            <a:spLocks noGrp="1"/>
          </p:cNvSpPr>
          <p:nvPr>
            <p:ph type="sldNum" sz="quarter" idx="12"/>
          </p:nvPr>
        </p:nvSpPr>
        <p:spPr/>
        <p:txBody>
          <a:bodyPr/>
          <a:lstStyle/>
          <a:p>
            <a:fld id="{1A836336-2B4A-402D-A477-F0BC818CA747}" type="slidenum">
              <a:rPr lang="en-US" smtClean="0">
                <a:solidFill>
                  <a:srgbClr val="072F54">
                    <a:tint val="75000"/>
                  </a:srgbClr>
                </a:solidFill>
              </a:rPr>
              <a:pPr/>
              <a:t>‹#›</a:t>
            </a:fld>
            <a:endParaRPr lang="en-US">
              <a:solidFill>
                <a:srgbClr val="072F54">
                  <a:tint val="75000"/>
                </a:srgbClr>
              </a:solidFill>
            </a:endParaRPr>
          </a:p>
        </p:txBody>
      </p:sp>
    </p:spTree>
    <p:extLst>
      <p:ext uri="{BB962C8B-B14F-4D97-AF65-F5344CB8AC3E}">
        <p14:creationId xmlns:p14="http://schemas.microsoft.com/office/powerpoint/2010/main" val="16449002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4FEE20D-232A-47E8-8FDB-17CD01AF0984}" type="datetimeFigureOut">
              <a:rPr lang="en-US" smtClean="0">
                <a:solidFill>
                  <a:srgbClr val="072F54">
                    <a:tint val="75000"/>
                  </a:srgbClr>
                </a:solidFill>
              </a:rPr>
              <a:pPr/>
              <a:t>1/2/2016</a:t>
            </a:fld>
            <a:endParaRPr lang="en-US">
              <a:solidFill>
                <a:srgbClr val="072F54">
                  <a:tint val="75000"/>
                </a:srgbClr>
              </a:solidFill>
            </a:endParaRPr>
          </a:p>
        </p:txBody>
      </p:sp>
      <p:sp>
        <p:nvSpPr>
          <p:cNvPr id="5" name="Footer Placeholder 4"/>
          <p:cNvSpPr>
            <a:spLocks noGrp="1"/>
          </p:cNvSpPr>
          <p:nvPr>
            <p:ph type="ftr" sz="quarter" idx="11"/>
          </p:nvPr>
        </p:nvSpPr>
        <p:spPr/>
        <p:txBody>
          <a:bodyPr/>
          <a:lstStyle/>
          <a:p>
            <a:endParaRPr lang="en-US">
              <a:solidFill>
                <a:srgbClr val="072F54">
                  <a:tint val="75000"/>
                </a:srgbClr>
              </a:solidFill>
            </a:endParaRPr>
          </a:p>
        </p:txBody>
      </p:sp>
      <p:sp>
        <p:nvSpPr>
          <p:cNvPr id="6" name="Slide Number Placeholder 5"/>
          <p:cNvSpPr>
            <a:spLocks noGrp="1"/>
          </p:cNvSpPr>
          <p:nvPr>
            <p:ph type="sldNum" sz="quarter" idx="12"/>
          </p:nvPr>
        </p:nvSpPr>
        <p:spPr/>
        <p:txBody>
          <a:bodyPr/>
          <a:lstStyle/>
          <a:p>
            <a:fld id="{1A836336-2B4A-402D-A477-F0BC818CA747}" type="slidenum">
              <a:rPr lang="en-US" smtClean="0">
                <a:solidFill>
                  <a:srgbClr val="072F54">
                    <a:tint val="75000"/>
                  </a:srgbClr>
                </a:solidFill>
              </a:rPr>
              <a:pPr/>
              <a:t>‹#›</a:t>
            </a:fld>
            <a:endParaRPr lang="en-US">
              <a:solidFill>
                <a:srgbClr val="072F54">
                  <a:tint val="75000"/>
                </a:srgbClr>
              </a:solidFill>
            </a:endParaRPr>
          </a:p>
        </p:txBody>
      </p:sp>
    </p:spTree>
    <p:extLst>
      <p:ext uri="{BB962C8B-B14F-4D97-AF65-F5344CB8AC3E}">
        <p14:creationId xmlns:p14="http://schemas.microsoft.com/office/powerpoint/2010/main" val="7185337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4FEE20D-232A-47E8-8FDB-17CD01AF0984}" type="datetimeFigureOut">
              <a:rPr lang="en-US" smtClean="0">
                <a:solidFill>
                  <a:srgbClr val="072F54">
                    <a:tint val="75000"/>
                  </a:srgbClr>
                </a:solidFill>
              </a:rPr>
              <a:pPr/>
              <a:t>1/2/2016</a:t>
            </a:fld>
            <a:endParaRPr lang="en-US">
              <a:solidFill>
                <a:srgbClr val="072F54">
                  <a:tint val="75000"/>
                </a:srgbClr>
              </a:solidFill>
            </a:endParaRPr>
          </a:p>
        </p:txBody>
      </p:sp>
      <p:sp>
        <p:nvSpPr>
          <p:cNvPr id="6" name="Footer Placeholder 5"/>
          <p:cNvSpPr>
            <a:spLocks noGrp="1"/>
          </p:cNvSpPr>
          <p:nvPr>
            <p:ph type="ftr" sz="quarter" idx="11"/>
          </p:nvPr>
        </p:nvSpPr>
        <p:spPr/>
        <p:txBody>
          <a:bodyPr/>
          <a:lstStyle/>
          <a:p>
            <a:endParaRPr lang="en-US">
              <a:solidFill>
                <a:srgbClr val="072F54">
                  <a:tint val="75000"/>
                </a:srgbClr>
              </a:solidFill>
            </a:endParaRPr>
          </a:p>
        </p:txBody>
      </p:sp>
      <p:sp>
        <p:nvSpPr>
          <p:cNvPr id="7" name="Slide Number Placeholder 6"/>
          <p:cNvSpPr>
            <a:spLocks noGrp="1"/>
          </p:cNvSpPr>
          <p:nvPr>
            <p:ph type="sldNum" sz="quarter" idx="12"/>
          </p:nvPr>
        </p:nvSpPr>
        <p:spPr/>
        <p:txBody>
          <a:bodyPr/>
          <a:lstStyle/>
          <a:p>
            <a:fld id="{1A836336-2B4A-402D-A477-F0BC818CA747}" type="slidenum">
              <a:rPr lang="en-US" smtClean="0">
                <a:solidFill>
                  <a:srgbClr val="072F54">
                    <a:tint val="75000"/>
                  </a:srgbClr>
                </a:solidFill>
              </a:rPr>
              <a:pPr/>
              <a:t>‹#›</a:t>
            </a:fld>
            <a:endParaRPr lang="en-US">
              <a:solidFill>
                <a:srgbClr val="072F54">
                  <a:tint val="75000"/>
                </a:srgbClr>
              </a:solidFill>
            </a:endParaRPr>
          </a:p>
        </p:txBody>
      </p:sp>
    </p:spTree>
    <p:extLst>
      <p:ext uri="{BB962C8B-B14F-4D97-AF65-F5344CB8AC3E}">
        <p14:creationId xmlns:p14="http://schemas.microsoft.com/office/powerpoint/2010/main" val="30490840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7"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4FEE20D-232A-47E8-8FDB-17CD01AF0984}" type="datetimeFigureOut">
              <a:rPr lang="en-US" smtClean="0">
                <a:solidFill>
                  <a:srgbClr val="072F54">
                    <a:tint val="75000"/>
                  </a:srgbClr>
                </a:solidFill>
              </a:rPr>
              <a:pPr/>
              <a:t>1/2/2016</a:t>
            </a:fld>
            <a:endParaRPr lang="en-US">
              <a:solidFill>
                <a:srgbClr val="072F54">
                  <a:tint val="75000"/>
                </a:srgbClr>
              </a:solidFill>
            </a:endParaRPr>
          </a:p>
        </p:txBody>
      </p:sp>
      <p:sp>
        <p:nvSpPr>
          <p:cNvPr id="8" name="Footer Placeholder 7"/>
          <p:cNvSpPr>
            <a:spLocks noGrp="1"/>
          </p:cNvSpPr>
          <p:nvPr>
            <p:ph type="ftr" sz="quarter" idx="11"/>
          </p:nvPr>
        </p:nvSpPr>
        <p:spPr/>
        <p:txBody>
          <a:bodyPr/>
          <a:lstStyle/>
          <a:p>
            <a:endParaRPr lang="en-US">
              <a:solidFill>
                <a:srgbClr val="072F54">
                  <a:tint val="75000"/>
                </a:srgbClr>
              </a:solidFill>
            </a:endParaRPr>
          </a:p>
        </p:txBody>
      </p:sp>
      <p:sp>
        <p:nvSpPr>
          <p:cNvPr id="9" name="Slide Number Placeholder 8"/>
          <p:cNvSpPr>
            <a:spLocks noGrp="1"/>
          </p:cNvSpPr>
          <p:nvPr>
            <p:ph type="sldNum" sz="quarter" idx="12"/>
          </p:nvPr>
        </p:nvSpPr>
        <p:spPr/>
        <p:txBody>
          <a:bodyPr/>
          <a:lstStyle/>
          <a:p>
            <a:fld id="{1A836336-2B4A-402D-A477-F0BC818CA747}" type="slidenum">
              <a:rPr lang="en-US" smtClean="0">
                <a:solidFill>
                  <a:srgbClr val="072F54">
                    <a:tint val="75000"/>
                  </a:srgbClr>
                </a:solidFill>
              </a:rPr>
              <a:pPr/>
              <a:t>‹#›</a:t>
            </a:fld>
            <a:endParaRPr lang="en-US">
              <a:solidFill>
                <a:srgbClr val="072F54">
                  <a:tint val="75000"/>
                </a:srgbClr>
              </a:solidFill>
            </a:endParaRPr>
          </a:p>
        </p:txBody>
      </p:sp>
    </p:spTree>
    <p:extLst>
      <p:ext uri="{BB962C8B-B14F-4D97-AF65-F5344CB8AC3E}">
        <p14:creationId xmlns:p14="http://schemas.microsoft.com/office/powerpoint/2010/main" val="37028459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4FEE20D-232A-47E8-8FDB-17CD01AF0984}" type="datetimeFigureOut">
              <a:rPr lang="en-US" smtClean="0">
                <a:solidFill>
                  <a:srgbClr val="072F54">
                    <a:tint val="75000"/>
                  </a:srgbClr>
                </a:solidFill>
              </a:rPr>
              <a:pPr/>
              <a:t>1/2/2016</a:t>
            </a:fld>
            <a:endParaRPr lang="en-US">
              <a:solidFill>
                <a:srgbClr val="072F54">
                  <a:tint val="75000"/>
                </a:srgbClr>
              </a:solidFill>
            </a:endParaRPr>
          </a:p>
        </p:txBody>
      </p:sp>
      <p:sp>
        <p:nvSpPr>
          <p:cNvPr id="4" name="Footer Placeholder 3"/>
          <p:cNvSpPr>
            <a:spLocks noGrp="1"/>
          </p:cNvSpPr>
          <p:nvPr>
            <p:ph type="ftr" sz="quarter" idx="11"/>
          </p:nvPr>
        </p:nvSpPr>
        <p:spPr/>
        <p:txBody>
          <a:bodyPr/>
          <a:lstStyle/>
          <a:p>
            <a:endParaRPr lang="en-US">
              <a:solidFill>
                <a:srgbClr val="072F54">
                  <a:tint val="75000"/>
                </a:srgbClr>
              </a:solidFill>
            </a:endParaRPr>
          </a:p>
        </p:txBody>
      </p:sp>
      <p:sp>
        <p:nvSpPr>
          <p:cNvPr id="5" name="Slide Number Placeholder 4"/>
          <p:cNvSpPr>
            <a:spLocks noGrp="1"/>
          </p:cNvSpPr>
          <p:nvPr>
            <p:ph type="sldNum" sz="quarter" idx="12"/>
          </p:nvPr>
        </p:nvSpPr>
        <p:spPr/>
        <p:txBody>
          <a:bodyPr/>
          <a:lstStyle/>
          <a:p>
            <a:fld id="{1A836336-2B4A-402D-A477-F0BC818CA747}" type="slidenum">
              <a:rPr lang="en-US" smtClean="0">
                <a:solidFill>
                  <a:srgbClr val="072F54">
                    <a:tint val="75000"/>
                  </a:srgbClr>
                </a:solidFill>
              </a:rPr>
              <a:pPr/>
              <a:t>‹#›</a:t>
            </a:fld>
            <a:endParaRPr lang="en-US">
              <a:solidFill>
                <a:srgbClr val="072F54">
                  <a:tint val="75000"/>
                </a:srgbClr>
              </a:solidFill>
            </a:endParaRPr>
          </a:p>
        </p:txBody>
      </p:sp>
    </p:spTree>
    <p:extLst>
      <p:ext uri="{BB962C8B-B14F-4D97-AF65-F5344CB8AC3E}">
        <p14:creationId xmlns:p14="http://schemas.microsoft.com/office/powerpoint/2010/main" val="21251876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4FEE20D-232A-47E8-8FDB-17CD01AF0984}" type="datetimeFigureOut">
              <a:rPr lang="en-US" smtClean="0">
                <a:solidFill>
                  <a:srgbClr val="072F54">
                    <a:tint val="75000"/>
                  </a:srgbClr>
                </a:solidFill>
              </a:rPr>
              <a:pPr/>
              <a:t>1/2/2016</a:t>
            </a:fld>
            <a:endParaRPr lang="en-US">
              <a:solidFill>
                <a:srgbClr val="072F54">
                  <a:tint val="75000"/>
                </a:srgbClr>
              </a:solidFill>
            </a:endParaRPr>
          </a:p>
        </p:txBody>
      </p:sp>
      <p:sp>
        <p:nvSpPr>
          <p:cNvPr id="3" name="Footer Placeholder 2"/>
          <p:cNvSpPr>
            <a:spLocks noGrp="1"/>
          </p:cNvSpPr>
          <p:nvPr>
            <p:ph type="ftr" sz="quarter" idx="11"/>
          </p:nvPr>
        </p:nvSpPr>
        <p:spPr/>
        <p:txBody>
          <a:bodyPr/>
          <a:lstStyle/>
          <a:p>
            <a:endParaRPr lang="en-US">
              <a:solidFill>
                <a:srgbClr val="072F54">
                  <a:tint val="75000"/>
                </a:srgbClr>
              </a:solidFill>
            </a:endParaRPr>
          </a:p>
        </p:txBody>
      </p:sp>
      <p:sp>
        <p:nvSpPr>
          <p:cNvPr id="4" name="Slide Number Placeholder 3"/>
          <p:cNvSpPr>
            <a:spLocks noGrp="1"/>
          </p:cNvSpPr>
          <p:nvPr>
            <p:ph type="sldNum" sz="quarter" idx="12"/>
          </p:nvPr>
        </p:nvSpPr>
        <p:spPr/>
        <p:txBody>
          <a:bodyPr/>
          <a:lstStyle/>
          <a:p>
            <a:fld id="{1A836336-2B4A-402D-A477-F0BC818CA747}" type="slidenum">
              <a:rPr lang="en-US" smtClean="0">
                <a:solidFill>
                  <a:srgbClr val="072F54">
                    <a:tint val="75000"/>
                  </a:srgbClr>
                </a:solidFill>
              </a:rPr>
              <a:pPr/>
              <a:t>‹#›</a:t>
            </a:fld>
            <a:endParaRPr lang="en-US">
              <a:solidFill>
                <a:srgbClr val="072F54">
                  <a:tint val="75000"/>
                </a:srgbClr>
              </a:solidFill>
            </a:endParaRPr>
          </a:p>
        </p:txBody>
      </p:sp>
    </p:spTree>
    <p:extLst>
      <p:ext uri="{BB962C8B-B14F-4D97-AF65-F5344CB8AC3E}">
        <p14:creationId xmlns:p14="http://schemas.microsoft.com/office/powerpoint/2010/main" val="37275379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49"/>
            <a:ext cx="3008313" cy="1162051"/>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4FEE20D-232A-47E8-8FDB-17CD01AF0984}" type="datetimeFigureOut">
              <a:rPr lang="en-US" smtClean="0">
                <a:solidFill>
                  <a:srgbClr val="072F54">
                    <a:tint val="75000"/>
                  </a:srgbClr>
                </a:solidFill>
              </a:rPr>
              <a:pPr/>
              <a:t>1/2/2016</a:t>
            </a:fld>
            <a:endParaRPr lang="en-US">
              <a:solidFill>
                <a:srgbClr val="072F54">
                  <a:tint val="75000"/>
                </a:srgbClr>
              </a:solidFill>
            </a:endParaRPr>
          </a:p>
        </p:txBody>
      </p:sp>
      <p:sp>
        <p:nvSpPr>
          <p:cNvPr id="6" name="Footer Placeholder 5"/>
          <p:cNvSpPr>
            <a:spLocks noGrp="1"/>
          </p:cNvSpPr>
          <p:nvPr>
            <p:ph type="ftr" sz="quarter" idx="11"/>
          </p:nvPr>
        </p:nvSpPr>
        <p:spPr/>
        <p:txBody>
          <a:bodyPr/>
          <a:lstStyle/>
          <a:p>
            <a:endParaRPr lang="en-US">
              <a:solidFill>
                <a:srgbClr val="072F54">
                  <a:tint val="75000"/>
                </a:srgbClr>
              </a:solidFill>
            </a:endParaRPr>
          </a:p>
        </p:txBody>
      </p:sp>
      <p:sp>
        <p:nvSpPr>
          <p:cNvPr id="7" name="Slide Number Placeholder 6"/>
          <p:cNvSpPr>
            <a:spLocks noGrp="1"/>
          </p:cNvSpPr>
          <p:nvPr>
            <p:ph type="sldNum" sz="quarter" idx="12"/>
          </p:nvPr>
        </p:nvSpPr>
        <p:spPr/>
        <p:txBody>
          <a:bodyPr/>
          <a:lstStyle/>
          <a:p>
            <a:fld id="{1A836336-2B4A-402D-A477-F0BC818CA747}" type="slidenum">
              <a:rPr lang="en-US" smtClean="0">
                <a:solidFill>
                  <a:srgbClr val="072F54">
                    <a:tint val="75000"/>
                  </a:srgbClr>
                </a:solidFill>
              </a:rPr>
              <a:pPr/>
              <a:t>‹#›</a:t>
            </a:fld>
            <a:endParaRPr lang="en-US">
              <a:solidFill>
                <a:srgbClr val="072F54">
                  <a:tint val="75000"/>
                </a:srgbClr>
              </a:solidFill>
            </a:endParaRPr>
          </a:p>
        </p:txBody>
      </p:sp>
    </p:spTree>
    <p:extLst>
      <p:ext uri="{BB962C8B-B14F-4D97-AF65-F5344CB8AC3E}">
        <p14:creationId xmlns:p14="http://schemas.microsoft.com/office/powerpoint/2010/main" val="36005963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C6FD481-FE9D-4575-9200-8F30723262D8}" type="datetimeFigureOut">
              <a:rPr lang="en-US" smtClean="0"/>
              <a:pPr/>
              <a:t>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FE233D-9F1B-48DD-80CD-6BF75DC3D3B6}"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9"/>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4FEE20D-232A-47E8-8FDB-17CD01AF0984}" type="datetimeFigureOut">
              <a:rPr lang="en-US" smtClean="0">
                <a:solidFill>
                  <a:srgbClr val="072F54">
                    <a:tint val="75000"/>
                  </a:srgbClr>
                </a:solidFill>
              </a:rPr>
              <a:pPr/>
              <a:t>1/2/2016</a:t>
            </a:fld>
            <a:endParaRPr lang="en-US">
              <a:solidFill>
                <a:srgbClr val="072F54">
                  <a:tint val="75000"/>
                </a:srgbClr>
              </a:solidFill>
            </a:endParaRPr>
          </a:p>
        </p:txBody>
      </p:sp>
      <p:sp>
        <p:nvSpPr>
          <p:cNvPr id="6" name="Footer Placeholder 5"/>
          <p:cNvSpPr>
            <a:spLocks noGrp="1"/>
          </p:cNvSpPr>
          <p:nvPr>
            <p:ph type="ftr" sz="quarter" idx="11"/>
          </p:nvPr>
        </p:nvSpPr>
        <p:spPr/>
        <p:txBody>
          <a:bodyPr/>
          <a:lstStyle/>
          <a:p>
            <a:endParaRPr lang="en-US">
              <a:solidFill>
                <a:srgbClr val="072F54">
                  <a:tint val="75000"/>
                </a:srgbClr>
              </a:solidFill>
            </a:endParaRPr>
          </a:p>
        </p:txBody>
      </p:sp>
      <p:sp>
        <p:nvSpPr>
          <p:cNvPr id="7" name="Slide Number Placeholder 6"/>
          <p:cNvSpPr>
            <a:spLocks noGrp="1"/>
          </p:cNvSpPr>
          <p:nvPr>
            <p:ph type="sldNum" sz="quarter" idx="12"/>
          </p:nvPr>
        </p:nvSpPr>
        <p:spPr/>
        <p:txBody>
          <a:bodyPr/>
          <a:lstStyle/>
          <a:p>
            <a:fld id="{1A836336-2B4A-402D-A477-F0BC818CA747}" type="slidenum">
              <a:rPr lang="en-US" smtClean="0">
                <a:solidFill>
                  <a:srgbClr val="072F54">
                    <a:tint val="75000"/>
                  </a:srgbClr>
                </a:solidFill>
              </a:rPr>
              <a:pPr/>
              <a:t>‹#›</a:t>
            </a:fld>
            <a:endParaRPr lang="en-US">
              <a:solidFill>
                <a:srgbClr val="072F54">
                  <a:tint val="75000"/>
                </a:srgbClr>
              </a:solidFill>
            </a:endParaRPr>
          </a:p>
        </p:txBody>
      </p:sp>
    </p:spTree>
    <p:extLst>
      <p:ext uri="{BB962C8B-B14F-4D97-AF65-F5344CB8AC3E}">
        <p14:creationId xmlns:p14="http://schemas.microsoft.com/office/powerpoint/2010/main" val="11274434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4FEE20D-232A-47E8-8FDB-17CD01AF0984}" type="datetimeFigureOut">
              <a:rPr lang="en-US" smtClean="0">
                <a:solidFill>
                  <a:srgbClr val="072F54">
                    <a:tint val="75000"/>
                  </a:srgbClr>
                </a:solidFill>
              </a:rPr>
              <a:pPr/>
              <a:t>1/2/2016</a:t>
            </a:fld>
            <a:endParaRPr lang="en-US">
              <a:solidFill>
                <a:srgbClr val="072F54">
                  <a:tint val="75000"/>
                </a:srgbClr>
              </a:solidFill>
            </a:endParaRPr>
          </a:p>
        </p:txBody>
      </p:sp>
      <p:sp>
        <p:nvSpPr>
          <p:cNvPr id="5" name="Footer Placeholder 4"/>
          <p:cNvSpPr>
            <a:spLocks noGrp="1"/>
          </p:cNvSpPr>
          <p:nvPr>
            <p:ph type="ftr" sz="quarter" idx="11"/>
          </p:nvPr>
        </p:nvSpPr>
        <p:spPr/>
        <p:txBody>
          <a:bodyPr/>
          <a:lstStyle/>
          <a:p>
            <a:endParaRPr lang="en-US">
              <a:solidFill>
                <a:srgbClr val="072F54">
                  <a:tint val="75000"/>
                </a:srgbClr>
              </a:solidFill>
            </a:endParaRPr>
          </a:p>
        </p:txBody>
      </p:sp>
      <p:sp>
        <p:nvSpPr>
          <p:cNvPr id="6" name="Slide Number Placeholder 5"/>
          <p:cNvSpPr>
            <a:spLocks noGrp="1"/>
          </p:cNvSpPr>
          <p:nvPr>
            <p:ph type="sldNum" sz="quarter" idx="12"/>
          </p:nvPr>
        </p:nvSpPr>
        <p:spPr/>
        <p:txBody>
          <a:bodyPr/>
          <a:lstStyle/>
          <a:p>
            <a:fld id="{1A836336-2B4A-402D-A477-F0BC818CA747}" type="slidenum">
              <a:rPr lang="en-US" smtClean="0">
                <a:solidFill>
                  <a:srgbClr val="072F54">
                    <a:tint val="75000"/>
                  </a:srgbClr>
                </a:solidFill>
              </a:rPr>
              <a:pPr/>
              <a:t>‹#›</a:t>
            </a:fld>
            <a:endParaRPr lang="en-US">
              <a:solidFill>
                <a:srgbClr val="072F54">
                  <a:tint val="75000"/>
                </a:srgbClr>
              </a:solidFill>
            </a:endParaRPr>
          </a:p>
        </p:txBody>
      </p:sp>
    </p:spTree>
    <p:extLst>
      <p:ext uri="{BB962C8B-B14F-4D97-AF65-F5344CB8AC3E}">
        <p14:creationId xmlns:p14="http://schemas.microsoft.com/office/powerpoint/2010/main" val="45599419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4"/>
            <a:ext cx="2057400" cy="4387851"/>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6374"/>
            <a:ext cx="6019800" cy="43878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4FEE20D-232A-47E8-8FDB-17CD01AF0984}" type="datetimeFigureOut">
              <a:rPr lang="en-US" smtClean="0">
                <a:solidFill>
                  <a:srgbClr val="072F54">
                    <a:tint val="75000"/>
                  </a:srgbClr>
                </a:solidFill>
              </a:rPr>
              <a:pPr/>
              <a:t>1/2/2016</a:t>
            </a:fld>
            <a:endParaRPr lang="en-US">
              <a:solidFill>
                <a:srgbClr val="072F54">
                  <a:tint val="75000"/>
                </a:srgbClr>
              </a:solidFill>
            </a:endParaRPr>
          </a:p>
        </p:txBody>
      </p:sp>
      <p:sp>
        <p:nvSpPr>
          <p:cNvPr id="5" name="Footer Placeholder 4"/>
          <p:cNvSpPr>
            <a:spLocks noGrp="1"/>
          </p:cNvSpPr>
          <p:nvPr>
            <p:ph type="ftr" sz="quarter" idx="11"/>
          </p:nvPr>
        </p:nvSpPr>
        <p:spPr/>
        <p:txBody>
          <a:bodyPr/>
          <a:lstStyle/>
          <a:p>
            <a:endParaRPr lang="en-US">
              <a:solidFill>
                <a:srgbClr val="072F54">
                  <a:tint val="75000"/>
                </a:srgbClr>
              </a:solidFill>
            </a:endParaRPr>
          </a:p>
        </p:txBody>
      </p:sp>
      <p:sp>
        <p:nvSpPr>
          <p:cNvPr id="6" name="Slide Number Placeholder 5"/>
          <p:cNvSpPr>
            <a:spLocks noGrp="1"/>
          </p:cNvSpPr>
          <p:nvPr>
            <p:ph type="sldNum" sz="quarter" idx="12"/>
          </p:nvPr>
        </p:nvSpPr>
        <p:spPr/>
        <p:txBody>
          <a:bodyPr/>
          <a:lstStyle/>
          <a:p>
            <a:fld id="{1A836336-2B4A-402D-A477-F0BC818CA747}" type="slidenum">
              <a:rPr lang="en-US" smtClean="0">
                <a:solidFill>
                  <a:srgbClr val="072F54">
                    <a:tint val="75000"/>
                  </a:srgbClr>
                </a:solidFill>
              </a:rPr>
              <a:pPr/>
              <a:t>‹#›</a:t>
            </a:fld>
            <a:endParaRPr lang="en-US">
              <a:solidFill>
                <a:srgbClr val="072F54">
                  <a:tint val="75000"/>
                </a:srgbClr>
              </a:solidFill>
            </a:endParaRPr>
          </a:p>
        </p:txBody>
      </p:sp>
    </p:spTree>
    <p:extLst>
      <p:ext uri="{BB962C8B-B14F-4D97-AF65-F5344CB8AC3E}">
        <p14:creationId xmlns:p14="http://schemas.microsoft.com/office/powerpoint/2010/main" val="14501539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C6FD481-FE9D-4575-9200-8F30723262D8}" type="datetimeFigureOut">
              <a:rPr lang="en-US" smtClean="0"/>
              <a:pPr/>
              <a:t>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FE233D-9F1B-48DD-80CD-6BF75DC3D3B6}"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C6FD481-FE9D-4575-9200-8F30723262D8}" type="datetimeFigureOut">
              <a:rPr lang="en-US" smtClean="0"/>
              <a:pPr/>
              <a:t>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FFE233D-9F1B-48DD-80CD-6BF75DC3D3B6}"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C6FD481-FE9D-4575-9200-8F30723262D8}" type="datetimeFigureOut">
              <a:rPr lang="en-US" smtClean="0"/>
              <a:pPr/>
              <a:t>1/2/2016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FFE233D-9F1B-48DD-80CD-6BF75DC3D3B6}"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C6FD481-FE9D-4575-9200-8F30723262D8}" type="datetimeFigureOut">
              <a:rPr lang="en-US" smtClean="0"/>
              <a:pPr/>
              <a:t>1/2/2016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FFE233D-9F1B-48DD-80CD-6BF75DC3D3B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C6FD481-FE9D-4575-9200-8F30723262D8}" type="datetimeFigureOut">
              <a:rPr lang="en-US" smtClean="0"/>
              <a:pPr/>
              <a:t>1/2/2016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FFE233D-9F1B-48DD-80CD-6BF75DC3D3B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C6FD481-FE9D-4575-9200-8F30723262D8}" type="datetimeFigureOut">
              <a:rPr lang="en-US" smtClean="0"/>
              <a:pPr/>
              <a:t>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FFE233D-9F1B-48DD-80CD-6BF75DC3D3B6}"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C6FD481-FE9D-4575-9200-8F30723262D8}" type="datetimeFigureOut">
              <a:rPr lang="en-US" smtClean="0"/>
              <a:pPr/>
              <a:t>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FFE233D-9F1B-48DD-80CD-6BF75DC3D3B6}"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6FD481-FE9D-4575-9200-8F30723262D8}" type="datetimeFigureOut">
              <a:rPr lang="en-US" smtClean="0"/>
              <a:pPr/>
              <a:t>1/2/2016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FE233D-9F1B-48DD-80CD-6BF75DC3D3B6}"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25000">
              <a:schemeClr val="tx1"/>
            </a:gs>
            <a:gs pos="91000">
              <a:schemeClr val="tx1"/>
            </a:gs>
            <a:gs pos="57000">
              <a:srgbClr val="0B4E8B"/>
            </a:gs>
          </a:gsLst>
          <a:lin ang="27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FEE20D-232A-47E8-8FDB-17CD01AF0984}" type="datetimeFigureOut">
              <a:rPr lang="en-US" smtClean="0">
                <a:solidFill>
                  <a:srgbClr val="072F54">
                    <a:tint val="75000"/>
                  </a:srgbClr>
                </a:solidFill>
              </a:rPr>
              <a:pPr/>
              <a:t>1/2/2016</a:t>
            </a:fld>
            <a:endParaRPr lang="en-US">
              <a:solidFill>
                <a:srgbClr val="072F54">
                  <a:tint val="75000"/>
                </a:srgbClr>
              </a:solidFill>
            </a:endParaRPr>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srgbClr val="072F54">
                  <a:tint val="75000"/>
                </a:srgbClr>
              </a:solidFill>
            </a:endParaRPr>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836336-2B4A-402D-A477-F0BC818CA747}" type="slidenum">
              <a:rPr lang="en-US" smtClean="0">
                <a:solidFill>
                  <a:srgbClr val="072F54">
                    <a:tint val="75000"/>
                  </a:srgbClr>
                </a:solidFill>
              </a:rPr>
              <a:pPr/>
              <a:t>‹#›</a:t>
            </a:fld>
            <a:endParaRPr lang="en-US">
              <a:solidFill>
                <a:srgbClr val="072F54">
                  <a:tint val="75000"/>
                </a:srgbClr>
              </a:solidFill>
            </a:endParaRPr>
          </a:p>
        </p:txBody>
      </p:sp>
    </p:spTree>
    <p:extLst>
      <p:ext uri="{BB962C8B-B14F-4D97-AF65-F5344CB8AC3E}">
        <p14:creationId xmlns:p14="http://schemas.microsoft.com/office/powerpoint/2010/main" val="76637284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hemeOverride" Target="../theme/themeOverride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4.xml"/><Relationship Id="rId1" Type="http://schemas.openxmlformats.org/officeDocument/2006/relationships/themeOverride" Target="../theme/themeOverride7.xml"/><Relationship Id="rId5" Type="http://schemas.openxmlformats.org/officeDocument/2006/relationships/hyperlink" Target="http://www.mrlincolnandfreedom.org/inside.asp?ID=61&amp;subjectID=3" TargetMode="External"/><Relationship Id="rId4" Type="http://schemas.openxmlformats.org/officeDocument/2006/relationships/hyperlink" Target="http://www.ourdocuments.gov/doc.php?doc=37&amp;page=transcript"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hyperlink" Target="http://www.flickr.com/photos/bcveen/" TargetMode="Externa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themeOverride" Target="../theme/themeOverride8.xml"/><Relationship Id="rId5" Type="http://schemas.microsoft.com/office/2007/relationships/hdphoto" Target="../media/hdphoto3.wdp"/><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6.xml"/><Relationship Id="rId1" Type="http://schemas.openxmlformats.org/officeDocument/2006/relationships/themeOverride" Target="../theme/themeOverride9.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6.xml"/><Relationship Id="rId1" Type="http://schemas.openxmlformats.org/officeDocument/2006/relationships/themeOverride" Target="../theme/themeOverride10.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slideLayout" Target="../slideLayouts/slideLayout5.xml"/><Relationship Id="rId1" Type="http://schemas.openxmlformats.org/officeDocument/2006/relationships/themeOverride" Target="../theme/themeOverride11.xml"/><Relationship Id="rId4" Type="http://schemas.microsoft.com/office/2007/relationships/hdphoto" Target="../media/hdphoto4.wdp"/></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2.xml"/><Relationship Id="rId1" Type="http://schemas.openxmlformats.org/officeDocument/2006/relationships/themeOverride" Target="../theme/themeOverride12.xml"/></Relationships>
</file>

<file path=ppt/slides/_rels/slide17.xml.rels><?xml version="1.0" encoding="UTF-8" standalone="yes"?>
<Relationships xmlns="http://schemas.openxmlformats.org/package/2006/relationships"><Relationship Id="rId3" Type="http://schemas.openxmlformats.org/officeDocument/2006/relationships/hyperlink" Target="http://upload.wikimedia.org/wikipedia/en/d/db/Richard_Taylor.jpg" TargetMode="External"/><Relationship Id="rId2" Type="http://schemas.openxmlformats.org/officeDocument/2006/relationships/slideLayout" Target="../slideLayouts/slideLayout5.xml"/><Relationship Id="rId1" Type="http://schemas.openxmlformats.org/officeDocument/2006/relationships/themeOverride" Target="../theme/themeOverride13.xml"/><Relationship Id="rId4" Type="http://schemas.openxmlformats.org/officeDocument/2006/relationships/image" Target="../media/image20.jpeg"/></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slideLayout" Target="../slideLayouts/slideLayout2.xml"/><Relationship Id="rId1" Type="http://schemas.openxmlformats.org/officeDocument/2006/relationships/themeOverride" Target="../theme/themeOverride14.xml"/><Relationship Id="rId4" Type="http://schemas.openxmlformats.org/officeDocument/2006/relationships/hyperlink" Target="http://www.nytimes.com/2003/04/06/us/lincoln-statue-is-unveiled-and-protesters-come-out.html" TargetMode="External"/></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hemeOverride" Target="../theme/themeOverride2.xml"/><Relationship Id="rId5" Type="http://schemas.openxmlformats.org/officeDocument/2006/relationships/image" Target="../media/image3.jpeg"/><Relationship Id="rId4" Type="http://schemas.openxmlformats.org/officeDocument/2006/relationships/hyperlink" Target="http://ed.sc.gov/agency/pr/standards-and-curriculum/documents/FINALAPPROVEDSSStandardsAugust182011.pdf"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hyperlink" Target="http://en.wikipedia.org/wiki/Mary_Surratt"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hyperlink" Target="http://upload.wikimedia.org/wikipedia/commons/1/1c/Walt_Whitman,_steel_engraving,_July_1854.jpg"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6.jpeg"/><Relationship Id="rId1" Type="http://schemas.openxmlformats.org/officeDocument/2006/relationships/slideLayout" Target="../slideLayouts/slideLayout4.xml"/><Relationship Id="rId5" Type="http://schemas.openxmlformats.org/officeDocument/2006/relationships/image" Target="../media/image27.png"/><Relationship Id="rId4" Type="http://schemas.openxmlformats.org/officeDocument/2006/relationships/hyperlink" Target="http://www.whitehouse.gov/history/presidents/aj17.html"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www.sewanee.edu/faculty/Willis/Civil_War/documents/AndrewJ.html" TargetMode="External"/><Relationship Id="rId2" Type="http://schemas.openxmlformats.org/officeDocument/2006/relationships/slideLayout" Target="../slideLayouts/slideLayout4.xml"/><Relationship Id="rId1" Type="http://schemas.openxmlformats.org/officeDocument/2006/relationships/themeOverride" Target="../theme/themeOverride15.xml"/><Relationship Id="rId4" Type="http://schemas.openxmlformats.org/officeDocument/2006/relationships/image" Target="../media/image27.png"/></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4.xml"/><Relationship Id="rId1" Type="http://schemas.openxmlformats.org/officeDocument/2006/relationships/themeOverride" Target="../theme/themeOverride16.xml"/><Relationship Id="rId4" Type="http://schemas.openxmlformats.org/officeDocument/2006/relationships/image" Target="../media/image29.png"/></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Layout" Target="../slideLayouts/slideLayout4.xml"/><Relationship Id="rId1" Type="http://schemas.openxmlformats.org/officeDocument/2006/relationships/themeOverride" Target="../theme/themeOverride17.xml"/></Relationships>
</file>

<file path=ppt/slides/_rels/slide27.xml.rels><?xml version="1.0" encoding="UTF-8" standalone="yes"?>
<Relationships xmlns="http://schemas.openxmlformats.org/package/2006/relationships"><Relationship Id="rId3" Type="http://schemas.openxmlformats.org/officeDocument/2006/relationships/hyperlink" Target="http://www.encyclopediavirginia.org/Jefferson_Davis_s_Imprisonment" TargetMode="External"/><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Layout" Target="../slideLayouts/slideLayout6.xml"/><Relationship Id="rId1" Type="http://schemas.openxmlformats.org/officeDocument/2006/relationships/themeOverride" Target="../theme/themeOverride18.xml"/></Relationships>
</file>

<file path=ppt/slides/_rels/slide2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slideLayout" Target="../slideLayouts/slideLayout4.xml"/><Relationship Id="rId1" Type="http://schemas.openxmlformats.org/officeDocument/2006/relationships/themeOverride" Target="../theme/themeOverride19.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5.xml"/><Relationship Id="rId1" Type="http://schemas.openxmlformats.org/officeDocument/2006/relationships/themeOverride" Target="../theme/themeOverride3.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Layout" Target="../slideLayouts/slideLayout4.xml"/><Relationship Id="rId1" Type="http://schemas.openxmlformats.org/officeDocument/2006/relationships/themeOverride" Target="../theme/themeOverride20.xml"/><Relationship Id="rId4" Type="http://schemas.openxmlformats.org/officeDocument/2006/relationships/image" Target="../media/image34.png"/></Relationships>
</file>

<file path=ppt/slides/_rels/slide31.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Layout" Target="../slideLayouts/slideLayout4.xml"/><Relationship Id="rId1" Type="http://schemas.openxmlformats.org/officeDocument/2006/relationships/themeOverride" Target="../theme/themeOverride21.xml"/><Relationship Id="rId4" Type="http://schemas.openxmlformats.org/officeDocument/2006/relationships/image" Target="../media/image35.png"/></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 Target="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Layout" Target="../slideLayouts/slideLayout4.xml"/><Relationship Id="rId1" Type="http://schemas.openxmlformats.org/officeDocument/2006/relationships/themeOverride" Target="../theme/themeOverride22.xml"/><Relationship Id="rId4" Type="http://schemas.openxmlformats.org/officeDocument/2006/relationships/image" Target="../media/image37.jpeg"/></Relationships>
</file>

<file path=ppt/slides/_rels/slide3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slideLayout" Target="../slideLayouts/slideLayout4.xml"/><Relationship Id="rId1" Type="http://schemas.openxmlformats.org/officeDocument/2006/relationships/themeOverride" Target="../theme/themeOverride23.xml"/><Relationship Id="rId4" Type="http://schemas.openxmlformats.org/officeDocument/2006/relationships/image" Target="../media/image42.jpeg"/></Relationships>
</file>

<file path=ppt/slides/_rels/slide3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slideLayout" Target="../slideLayouts/slideLayout4.xml"/><Relationship Id="rId1" Type="http://schemas.openxmlformats.org/officeDocument/2006/relationships/themeOverride" Target="../theme/themeOverride24.xml"/></Relationships>
</file>

<file path=ppt/slides/_rels/slide3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slideLayout" Target="../slideLayouts/slideLayout2.xml"/><Relationship Id="rId1" Type="http://schemas.openxmlformats.org/officeDocument/2006/relationships/themeOverride" Target="../theme/themeOverride25.xml"/><Relationship Id="rId6" Type="http://schemas.openxmlformats.org/officeDocument/2006/relationships/image" Target="../media/image45.png"/><Relationship Id="rId5" Type="http://schemas.openxmlformats.org/officeDocument/2006/relationships/hyperlink" Target="http://chnm.gmu.edu/courses/122/recon/code.html" TargetMode="External"/><Relationship Id="rId4" Type="http://schemas.microsoft.com/office/2007/relationships/hdphoto" Target="../media/hdphoto5.wdp"/></Relationships>
</file>

<file path=ppt/slides/_rels/slide39.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hyperlink" Target="http://www.nationalcenter.org/LincolnSecondInaugural.html" TargetMode="External"/><Relationship Id="rId2" Type="http://schemas.openxmlformats.org/officeDocument/2006/relationships/slideLayout" Target="../slideLayouts/slideLayout2.xml"/><Relationship Id="rId1" Type="http://schemas.openxmlformats.org/officeDocument/2006/relationships/themeOverride" Target="../theme/themeOverride4.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audio" Target="../media/media1.mp3"/><Relationship Id="rId2" Type="http://schemas.microsoft.com/office/2007/relationships/media" Target="../media/media1.mp3"/><Relationship Id="rId1" Type="http://schemas.openxmlformats.org/officeDocument/2006/relationships/themeOverride" Target="../theme/themeOverride26.xml"/><Relationship Id="rId6" Type="http://schemas.openxmlformats.org/officeDocument/2006/relationships/image" Target="../media/image49.png"/><Relationship Id="rId5" Type="http://schemas.openxmlformats.org/officeDocument/2006/relationships/image" Target="../media/image48.jpeg"/><Relationship Id="rId4"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51.png"/><Relationship Id="rId7" Type="http://schemas.openxmlformats.org/officeDocument/2006/relationships/hyperlink" Target="https://www.facebook.com/pages/Tom-Richey/14074617563" TargetMode="External"/><Relationship Id="rId12" Type="http://schemas.openxmlformats.org/officeDocument/2006/relationships/image" Target="../media/image56.png"/><Relationship Id="rId2" Type="http://schemas.openxmlformats.org/officeDocument/2006/relationships/image" Target="../media/image50.png"/><Relationship Id="rId1" Type="http://schemas.openxmlformats.org/officeDocument/2006/relationships/slideLayout" Target="../slideLayouts/slideLayout12.xml"/><Relationship Id="rId6" Type="http://schemas.openxmlformats.org/officeDocument/2006/relationships/image" Target="../media/image53.png"/><Relationship Id="rId11" Type="http://schemas.openxmlformats.org/officeDocument/2006/relationships/hyperlink" Target="http://www.youtube.com/tomforamerica" TargetMode="External"/><Relationship Id="rId5" Type="http://schemas.openxmlformats.org/officeDocument/2006/relationships/hyperlink" Target="http://www.tomrichey.net/" TargetMode="External"/><Relationship Id="rId10" Type="http://schemas.openxmlformats.org/officeDocument/2006/relationships/image" Target="../media/image55.png"/><Relationship Id="rId4" Type="http://schemas.openxmlformats.org/officeDocument/2006/relationships/image" Target="../media/image52.png"/><Relationship Id="rId9" Type="http://schemas.openxmlformats.org/officeDocument/2006/relationships/hyperlink" Target="http://twitter.com/tomrichey"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themeOverride" Target="../theme/themeOverride5.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5.xml"/><Relationship Id="rId1" Type="http://schemas.openxmlformats.org/officeDocument/2006/relationships/themeOverride" Target="../theme/themeOverride6.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File:1860s White House.jpg"/>
          <p:cNvPicPr>
            <a:picLocks noChangeAspect="1" noChangeArrowheads="1"/>
          </p:cNvPicPr>
          <p:nvPr/>
        </p:nvPicPr>
        <p:blipFill rotWithShape="1">
          <a:blip r:embed="rId3">
            <a:extLst>
              <a:ext uri="{28A0092B-C50C-407E-A947-70E740481C1C}">
                <a14:useLocalDpi xmlns:a14="http://schemas.microsoft.com/office/drawing/2010/main" val="0"/>
              </a:ext>
            </a:extLst>
          </a:blip>
          <a:srcRect l="15476" r="11842" b="23553"/>
          <a:stretch/>
        </p:blipFill>
        <p:spPr bwMode="auto">
          <a:xfrm>
            <a:off x="0" y="1"/>
            <a:ext cx="9144000" cy="6864584"/>
          </a:xfrm>
          <a:prstGeom prst="rect">
            <a:avLst/>
          </a:prstGeom>
          <a:noFill/>
          <a:extLst>
            <a:ext uri="{909E8E84-426E-40DD-AFC4-6F175D3DCCD1}">
              <a14:hiddenFill xmlns:a14="http://schemas.microsoft.com/office/drawing/2010/main">
                <a:solidFill>
                  <a:srgbClr val="FFFFFF"/>
                </a:solidFill>
              </a14:hiddenFill>
            </a:ext>
          </a:extLst>
        </p:spPr>
      </p:pic>
      <p:sp>
        <p:nvSpPr>
          <p:cNvPr id="14" name="Title 1"/>
          <p:cNvSpPr>
            <a:spLocks noGrp="1"/>
          </p:cNvSpPr>
          <p:nvPr>
            <p:ph type="ctrTitle"/>
          </p:nvPr>
        </p:nvSpPr>
        <p:spPr>
          <a:xfrm>
            <a:off x="0" y="0"/>
            <a:ext cx="9220200" cy="4193394"/>
          </a:xfrm>
        </p:spPr>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nSpc>
                <a:spcPct val="85000"/>
              </a:lnSpc>
            </a:pPr>
            <a:r>
              <a:rPr lang="en-US" sz="12500" b="1" dirty="0" smtClean="0">
                <a:ln w="11430"/>
                <a:solidFill>
                  <a:schemeClr val="tx1">
                    <a:lumMod val="90000"/>
                    <a:lumOff val="10000"/>
                  </a:schemeClr>
                </a:solidFill>
                <a:effectLst>
                  <a:outerShdw blurRad="80000" dist="40000" dir="5040000" algn="tl">
                    <a:srgbClr val="000000">
                      <a:alpha val="30000"/>
                    </a:srgbClr>
                  </a:outerShdw>
                </a:effectLst>
              </a:rPr>
              <a:t>Presidential</a:t>
            </a:r>
            <a:r>
              <a:rPr lang="en-US" sz="11500" b="1" dirty="0" smtClean="0">
                <a:ln w="11430"/>
                <a:solidFill>
                  <a:schemeClr val="tx1">
                    <a:lumMod val="90000"/>
                    <a:lumOff val="10000"/>
                  </a:schemeClr>
                </a:solidFill>
                <a:effectLst>
                  <a:outerShdw blurRad="80000" dist="40000" dir="5040000" algn="tl">
                    <a:srgbClr val="000000">
                      <a:alpha val="30000"/>
                    </a:srgbClr>
                  </a:outerShdw>
                </a:effectLst>
              </a:rPr>
              <a:t/>
            </a:r>
            <a:br>
              <a:rPr lang="en-US" sz="11500" b="1" dirty="0" smtClean="0">
                <a:ln w="11430"/>
                <a:solidFill>
                  <a:schemeClr val="tx1">
                    <a:lumMod val="90000"/>
                    <a:lumOff val="10000"/>
                  </a:schemeClr>
                </a:solidFill>
                <a:effectLst>
                  <a:outerShdw blurRad="80000" dist="40000" dir="5040000" algn="tl">
                    <a:srgbClr val="000000">
                      <a:alpha val="30000"/>
                    </a:srgbClr>
                  </a:outerShdw>
                </a:effectLst>
              </a:rPr>
            </a:br>
            <a:r>
              <a:rPr lang="en-US" sz="8800" b="1" dirty="0" smtClean="0">
                <a:ln w="11430"/>
                <a:solidFill>
                  <a:schemeClr val="tx1">
                    <a:lumMod val="90000"/>
                    <a:lumOff val="10000"/>
                  </a:schemeClr>
                </a:solidFill>
                <a:effectLst>
                  <a:glow rad="101600">
                    <a:schemeClr val="bg1">
                      <a:alpha val="60000"/>
                    </a:schemeClr>
                  </a:glow>
                  <a:outerShdw blurRad="80000" dist="40000" dir="5040000" algn="tl">
                    <a:srgbClr val="000000">
                      <a:alpha val="30000"/>
                    </a:srgbClr>
                  </a:outerShdw>
                </a:effectLst>
              </a:rPr>
              <a:t>Reconstruction</a:t>
            </a:r>
            <a:endParaRPr lang="en-US" sz="11500" b="1" dirty="0">
              <a:ln w="11430"/>
              <a:solidFill>
                <a:schemeClr val="tx1">
                  <a:lumMod val="90000"/>
                  <a:lumOff val="10000"/>
                </a:schemeClr>
              </a:solidFill>
              <a:effectLst>
                <a:glow rad="101600">
                  <a:schemeClr val="bg1">
                    <a:alpha val="60000"/>
                  </a:schemeClr>
                </a:glow>
                <a:outerShdw blurRad="80000" dist="40000" dir="5040000" algn="tl">
                  <a:srgbClr val="000000">
                    <a:alpha val="30000"/>
                  </a:srgbClr>
                </a:outerShdw>
              </a:effectLst>
            </a:endParaRPr>
          </a:p>
        </p:txBody>
      </p:sp>
      <p:sp>
        <p:nvSpPr>
          <p:cNvPr id="7" name="Rectangle 6"/>
          <p:cNvSpPr/>
          <p:nvPr/>
        </p:nvSpPr>
        <p:spPr>
          <a:xfrm>
            <a:off x="-28074" y="4193394"/>
            <a:ext cx="9172074" cy="2664606"/>
          </a:xfrm>
          <a:prstGeom prst="rect">
            <a:avLst/>
          </a:prstGeom>
          <a:gradFill flip="none" rotWithShape="1">
            <a:gsLst>
              <a:gs pos="9000">
                <a:schemeClr val="tx2">
                  <a:lumMod val="50000"/>
                </a:schemeClr>
              </a:gs>
              <a:gs pos="87000">
                <a:schemeClr val="accent1">
                  <a:tint val="23500"/>
                  <a:satMod val="160000"/>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609600" y="4954250"/>
            <a:ext cx="7467599" cy="1446550"/>
          </a:xfrm>
          <a:prstGeom prst="rect">
            <a:avLst/>
          </a:prstGeom>
          <a:noFill/>
        </p:spPr>
        <p:txBody>
          <a:bodyPr wrap="square" rtlCol="0">
            <a:spAutoFit/>
            <a:scene3d>
              <a:camera prst="orthographicFront"/>
              <a:lightRig rig="soft" dir="t">
                <a:rot lat="0" lon="0" rev="10800000"/>
              </a:lightRig>
            </a:scene3d>
            <a:sp3d>
              <a:bevelT w="27940" h="12700"/>
              <a:contourClr>
                <a:srgbClr val="DDDDDD"/>
              </a:contourClr>
            </a:sp3d>
          </a:bodyPr>
          <a:lstStyle/>
          <a:p>
            <a:pPr algn="ctr"/>
            <a:r>
              <a:rPr lang="en-US" sz="8800" b="1" spc="150" dirty="0" smtClean="0">
                <a:ln w="11430"/>
                <a:solidFill>
                  <a:srgbClr val="F8F8F8"/>
                </a:solidFill>
                <a:effectLst>
                  <a:outerShdw blurRad="25400" algn="tl" rotWithShape="0">
                    <a:srgbClr val="000000">
                      <a:alpha val="43000"/>
                    </a:srgbClr>
                  </a:outerShdw>
                </a:effectLst>
                <a:latin typeface="+mj-lt"/>
              </a:rPr>
              <a:t>1863-1866</a:t>
            </a:r>
            <a:endParaRPr lang="en-US" sz="9600" b="1" spc="150" dirty="0">
              <a:ln w="11430"/>
              <a:solidFill>
                <a:srgbClr val="F8F8F8"/>
              </a:solidFill>
              <a:effectLst>
                <a:outerShdw blurRad="25400" algn="tl" rotWithShape="0">
                  <a:srgbClr val="000000">
                    <a:alpha val="43000"/>
                  </a:srgbClr>
                </a:outerShdw>
              </a:effectLst>
              <a:latin typeface="+mj-lt"/>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585"/>
            <a:ext cx="9144000" cy="6858000"/>
          </a:xfrm>
          <a:prstGeom prst="rect">
            <a:avLst/>
          </a:prstGeom>
        </p:spPr>
      </p:pic>
    </p:spTree>
    <p:extLst>
      <p:ext uri="{BB962C8B-B14F-4D97-AF65-F5344CB8AC3E}">
        <p14:creationId xmlns:p14="http://schemas.microsoft.com/office/powerpoint/2010/main" val="349162534"/>
      </p:ext>
    </p:extLst>
  </p:cSld>
  <p:clrMapOvr>
    <a:overrideClrMapping bg1="lt1" tx1="dk1" bg2="lt2" tx2="dk2" accent1="accent1" accent2="accent2" accent3="accent3" accent4="accent4" accent5="accent5" accent6="accent6" hlink="hlink" folHlink="folHlink"/>
  </p:clrMapOvr>
  <p:transition advTm="1200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62000">
              <a:schemeClr val="tx1">
                <a:lumMod val="90000"/>
                <a:lumOff val="10000"/>
              </a:schemeClr>
            </a:gs>
            <a:gs pos="22000">
              <a:schemeClr val="tx1"/>
            </a:gs>
            <a:gs pos="100000">
              <a:schemeClr val="tx2"/>
            </a:gs>
          </a:gsLst>
          <a:lin ang="27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6200" y="0"/>
            <a:ext cx="6705600" cy="1143000"/>
          </a:xfrm>
        </p:spPr>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l"/>
            <a:r>
              <a:rPr lang="en-US" sz="66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Wade-Davis Bill</a:t>
            </a:r>
            <a:endParaRPr lang="en-US" sz="6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pic>
        <p:nvPicPr>
          <p:cNvPr id="5" name="Picture 3"/>
          <p:cNvPicPr>
            <a:picLocks noGrp="1" noChangeAspect="1" noChangeArrowheads="1"/>
          </p:cNvPicPr>
          <p:nvPr>
            <p:ph sz="half" idx="1"/>
          </p:nvPr>
        </p:nvPicPr>
        <p:blipFill>
          <a:blip r:embed="rId3" cstate="screen">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bwMode="auto">
          <a:xfrm>
            <a:off x="228599" y="2049620"/>
            <a:ext cx="4279725" cy="3208180"/>
          </a:xfrm>
          <a:prstGeom prst="rect">
            <a:avLst/>
          </a:prstGeom>
          <a:noFill/>
          <a:ln w="9525">
            <a:noFill/>
            <a:miter lim="800000"/>
            <a:headEnd/>
            <a:tailEnd/>
          </a:ln>
          <a:effectLst/>
        </p:spPr>
      </p:pic>
      <p:sp>
        <p:nvSpPr>
          <p:cNvPr id="4" name="Content Placeholder 3"/>
          <p:cNvSpPr>
            <a:spLocks noGrp="1"/>
          </p:cNvSpPr>
          <p:nvPr>
            <p:ph sz="half" idx="2"/>
          </p:nvPr>
        </p:nvSpPr>
        <p:spPr>
          <a:xfrm>
            <a:off x="4572000" y="2027237"/>
            <a:ext cx="4343400" cy="3382963"/>
          </a:xfrm>
        </p:spPr>
        <p:txBody>
          <a:bodyPr/>
          <a:lstStyle/>
          <a:p>
            <a:r>
              <a:rPr lang="en-US" b="1" dirty="0" smtClean="0">
                <a:solidFill>
                  <a:schemeClr val="bg2">
                    <a:lumMod val="20000"/>
                    <a:lumOff val="80000"/>
                  </a:schemeClr>
                </a:solidFill>
              </a:rPr>
              <a:t>IRONCLAD OATH</a:t>
            </a:r>
          </a:p>
          <a:p>
            <a:pPr lvl="1"/>
            <a:r>
              <a:rPr lang="en-US" b="1" dirty="0" smtClean="0">
                <a:solidFill>
                  <a:schemeClr val="bg2">
                    <a:lumMod val="20000"/>
                    <a:lumOff val="80000"/>
                  </a:schemeClr>
                </a:solidFill>
              </a:rPr>
              <a:t>Never supported CSA</a:t>
            </a:r>
          </a:p>
          <a:p>
            <a:pPr lvl="1"/>
            <a:r>
              <a:rPr lang="en-US" b="1" dirty="0" smtClean="0">
                <a:solidFill>
                  <a:schemeClr val="bg2">
                    <a:lumMod val="20000"/>
                    <a:lumOff val="80000"/>
                  </a:schemeClr>
                </a:solidFill>
              </a:rPr>
              <a:t>50 Percent Swear</a:t>
            </a:r>
          </a:p>
          <a:p>
            <a:pPr lvl="1"/>
            <a:endParaRPr lang="en-US" sz="1200" b="1" dirty="0" smtClean="0">
              <a:solidFill>
                <a:schemeClr val="bg2">
                  <a:lumMod val="20000"/>
                  <a:lumOff val="80000"/>
                </a:schemeClr>
              </a:solidFill>
            </a:endParaRPr>
          </a:p>
          <a:p>
            <a:r>
              <a:rPr lang="en-US" b="1" dirty="0" smtClean="0">
                <a:solidFill>
                  <a:schemeClr val="bg2">
                    <a:lumMod val="20000"/>
                    <a:lumOff val="80000"/>
                  </a:schemeClr>
                </a:solidFill>
              </a:rPr>
              <a:t>CSA DEBT REPUDIATION</a:t>
            </a:r>
          </a:p>
          <a:p>
            <a:endParaRPr lang="en-US" sz="1200" b="1" dirty="0" smtClean="0">
              <a:solidFill>
                <a:schemeClr val="bg2">
                  <a:lumMod val="20000"/>
                  <a:lumOff val="80000"/>
                </a:schemeClr>
              </a:solidFill>
            </a:endParaRPr>
          </a:p>
          <a:p>
            <a:r>
              <a:rPr lang="en-US" b="1" dirty="0" smtClean="0">
                <a:solidFill>
                  <a:schemeClr val="bg2">
                    <a:lumMod val="20000"/>
                    <a:lumOff val="80000"/>
                  </a:schemeClr>
                </a:solidFill>
              </a:rPr>
              <a:t>CONFEDERATE LEADERS DISENFRANCHISED</a:t>
            </a:r>
          </a:p>
          <a:p>
            <a:pPr lvl="1"/>
            <a:endParaRPr lang="en-US" b="1" dirty="0">
              <a:solidFill>
                <a:schemeClr val="bg2">
                  <a:lumMod val="20000"/>
                  <a:lumOff val="80000"/>
                </a:schemeClr>
              </a:solidFill>
            </a:endParaRPr>
          </a:p>
        </p:txBody>
      </p:sp>
      <p:sp>
        <p:nvSpPr>
          <p:cNvPr id="7" name="Rectangle 6"/>
          <p:cNvSpPr/>
          <p:nvPr/>
        </p:nvSpPr>
        <p:spPr>
          <a:xfrm>
            <a:off x="152400" y="1106269"/>
            <a:ext cx="6858000" cy="646331"/>
          </a:xfrm>
          <a:prstGeom prst="rect">
            <a:avLst/>
          </a:prstGeom>
        </p:spPr>
        <p:txBody>
          <a:bodyPr wrap="square">
            <a:spAutoFit/>
          </a:bodyPr>
          <a:lstStyle/>
          <a:p>
            <a:r>
              <a:rPr lang="en-US" sz="3600" b="1" i="1" dirty="0" smtClean="0">
                <a:solidFill>
                  <a:schemeClr val="bg2">
                    <a:lumMod val="40000"/>
                    <a:lumOff val="60000"/>
                  </a:schemeClr>
                </a:solidFill>
              </a:rPr>
              <a:t>RADICAL </a:t>
            </a:r>
            <a:r>
              <a:rPr lang="en-US" sz="2400" b="1" i="1" dirty="0" smtClean="0">
                <a:solidFill>
                  <a:schemeClr val="bg2">
                    <a:lumMod val="40000"/>
                    <a:lumOff val="60000"/>
                  </a:schemeClr>
                </a:solidFill>
              </a:rPr>
              <a:t>(Anti-Lincoln) </a:t>
            </a:r>
            <a:r>
              <a:rPr lang="en-US" sz="3600" b="1" i="1" dirty="0" smtClean="0">
                <a:solidFill>
                  <a:schemeClr val="bg2">
                    <a:lumMod val="40000"/>
                    <a:lumOff val="60000"/>
                  </a:schemeClr>
                </a:solidFill>
              </a:rPr>
              <a:t>REPUBLICANS</a:t>
            </a:r>
            <a:endParaRPr lang="en-US" sz="3200" b="1" i="1" dirty="0" smtClean="0">
              <a:solidFill>
                <a:schemeClr val="bg2">
                  <a:lumMod val="40000"/>
                  <a:lumOff val="60000"/>
                </a:schemeClr>
              </a:solidFill>
            </a:endParaRPr>
          </a:p>
        </p:txBody>
      </p:sp>
      <p:sp>
        <p:nvSpPr>
          <p:cNvPr id="8" name="Rectangle 7">
            <a:hlinkClick r:id="rId4"/>
          </p:cNvPr>
          <p:cNvSpPr/>
          <p:nvPr/>
        </p:nvSpPr>
        <p:spPr>
          <a:xfrm>
            <a:off x="1296533" y="5790870"/>
            <a:ext cx="2286000" cy="523220"/>
          </a:xfrm>
          <a:prstGeom prst="rect">
            <a:avLst/>
          </a:prstGeom>
          <a:effectLst>
            <a:glow rad="101600">
              <a:schemeClr val="accent1">
                <a:satMod val="175000"/>
                <a:alpha val="40000"/>
              </a:schemeClr>
            </a:glow>
            <a:outerShdw blurRad="40000" dist="23000" dir="5400000" rotWithShape="0">
              <a:srgbClr val="000000">
                <a:alpha val="35000"/>
              </a:srgbClr>
            </a:outerShdw>
          </a:effectLst>
        </p:spPr>
        <p:style>
          <a:lnRef idx="0">
            <a:schemeClr val="dk1"/>
          </a:lnRef>
          <a:fillRef idx="3">
            <a:schemeClr val="dk1"/>
          </a:fillRef>
          <a:effectRef idx="3">
            <a:schemeClr val="dk1"/>
          </a:effectRef>
          <a:fontRef idx="minor">
            <a:schemeClr val="lt1"/>
          </a:fontRef>
        </p:style>
        <p:txBody>
          <a:bodyPr wrap="square">
            <a:spAutoFit/>
          </a:bodyPr>
          <a:lstStyle/>
          <a:p>
            <a:pPr algn="ctr"/>
            <a:r>
              <a:rPr lang="en-US" sz="2800" b="1" dirty="0" smtClean="0"/>
              <a:t>TRANSCRIPT</a:t>
            </a:r>
            <a:endParaRPr lang="en-US" sz="2800" b="1" dirty="0"/>
          </a:p>
        </p:txBody>
      </p:sp>
      <p:sp>
        <p:nvSpPr>
          <p:cNvPr id="3" name="Rectangle 2"/>
          <p:cNvSpPr/>
          <p:nvPr/>
        </p:nvSpPr>
        <p:spPr>
          <a:xfrm>
            <a:off x="7236735" y="152400"/>
            <a:ext cx="1678665" cy="769441"/>
          </a:xfrm>
          <a:prstGeom prst="rect">
            <a:avLst/>
          </a:prstGeom>
        </p:spPr>
        <p:txBody>
          <a:bodyPr wrap="none">
            <a:spAutoFit/>
          </a:bodyPr>
          <a:lstStyle/>
          <a:p>
            <a:r>
              <a:rPr lang="en-US" sz="4400" b="1" dirty="0">
                <a:ln w="11430"/>
                <a:solidFill>
                  <a:schemeClr val="bg2">
                    <a:lumMod val="40000"/>
                    <a:lumOff val="60000"/>
                  </a:schemeClr>
                </a:solidFill>
                <a:effectLst>
                  <a:outerShdw blurRad="50800" dist="39000" dir="5460000" algn="tl">
                    <a:srgbClr val="000000">
                      <a:alpha val="38000"/>
                    </a:srgbClr>
                  </a:outerShdw>
                </a:effectLst>
              </a:rPr>
              <a:t>(1864)</a:t>
            </a:r>
            <a:endParaRPr lang="en-US" sz="4400" dirty="0">
              <a:solidFill>
                <a:schemeClr val="bg2">
                  <a:lumMod val="40000"/>
                  <a:lumOff val="60000"/>
                </a:schemeClr>
              </a:solidFill>
            </a:endParaRPr>
          </a:p>
        </p:txBody>
      </p:sp>
      <p:sp>
        <p:nvSpPr>
          <p:cNvPr id="9" name="Rectangle 8">
            <a:hlinkClick r:id="rId5"/>
          </p:cNvPr>
          <p:cNvSpPr/>
          <p:nvPr/>
        </p:nvSpPr>
        <p:spPr>
          <a:xfrm>
            <a:off x="5411333" y="5801380"/>
            <a:ext cx="2665867" cy="523220"/>
          </a:xfrm>
          <a:prstGeom prst="rect">
            <a:avLst/>
          </a:prstGeom>
          <a:effectLst>
            <a:glow rad="101600">
              <a:schemeClr val="accent1">
                <a:satMod val="175000"/>
                <a:alpha val="40000"/>
              </a:schemeClr>
            </a:glow>
            <a:outerShdw blurRad="40000" dist="23000" dir="5400000" rotWithShape="0">
              <a:srgbClr val="000000">
                <a:alpha val="35000"/>
              </a:srgbClr>
            </a:outerShdw>
          </a:effectLst>
        </p:spPr>
        <p:style>
          <a:lnRef idx="0">
            <a:schemeClr val="dk1"/>
          </a:lnRef>
          <a:fillRef idx="3">
            <a:schemeClr val="dk1"/>
          </a:fillRef>
          <a:effectRef idx="3">
            <a:schemeClr val="dk1"/>
          </a:effectRef>
          <a:fontRef idx="minor">
            <a:schemeClr val="lt1"/>
          </a:fontRef>
        </p:style>
        <p:txBody>
          <a:bodyPr wrap="square">
            <a:spAutoFit/>
          </a:bodyPr>
          <a:lstStyle/>
          <a:p>
            <a:pPr algn="ctr"/>
            <a:r>
              <a:rPr lang="en-US" sz="2800" b="1" dirty="0" smtClean="0"/>
              <a:t>Further Reading</a:t>
            </a:r>
            <a:endParaRPr lang="en-US" sz="2800" b="1"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62000">
              <a:schemeClr val="tx1">
                <a:lumMod val="90000"/>
                <a:lumOff val="10000"/>
              </a:schemeClr>
            </a:gs>
            <a:gs pos="22000">
              <a:schemeClr val="tx1"/>
            </a:gs>
            <a:gs pos="100000">
              <a:schemeClr val="tx2"/>
            </a:gs>
          </a:gsLst>
          <a:lin ang="2700000" scaled="1"/>
          <a:tileRect/>
        </a:gradFill>
        <a:effectLst/>
      </p:bgPr>
    </p:bg>
    <p:spTree>
      <p:nvGrpSpPr>
        <p:cNvPr id="1" name=""/>
        <p:cNvGrpSpPr/>
        <p:nvPr/>
      </p:nvGrpSpPr>
      <p:grpSpPr>
        <a:xfrm>
          <a:off x="0" y="0"/>
          <a:ext cx="0" cy="0"/>
          <a:chOff x="0" y="0"/>
          <a:chExt cx="0" cy="0"/>
        </a:xfrm>
      </p:grpSpPr>
      <p:pic>
        <p:nvPicPr>
          <p:cNvPr id="1026" name="Picture 2" descr="http://farm1.staticflickr.com/21/32783265_e116e3b461_b.jpg"/>
          <p:cNvPicPr>
            <a:picLocks noChangeAspect="1" noChangeArrowheads="1"/>
          </p:cNvPicPr>
          <p:nvPr/>
        </p:nvPicPr>
        <p:blipFill rotWithShape="1">
          <a:blip r:embed="rId3">
            <a:extLst>
              <a:ext uri="{28A0092B-C50C-407E-A947-70E740481C1C}">
                <a14:useLocalDpi xmlns:a14="http://schemas.microsoft.com/office/drawing/2010/main" val="0"/>
              </a:ext>
            </a:extLst>
          </a:blip>
          <a:srcRect t="14483" b="8276"/>
          <a:stretch/>
        </p:blipFill>
        <p:spPr bwMode="auto">
          <a:xfrm>
            <a:off x="1295400" y="0"/>
            <a:ext cx="6629400" cy="682752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7804659" y="6553200"/>
            <a:ext cx="1339341" cy="307777"/>
          </a:xfrm>
          <a:prstGeom prst="rect">
            <a:avLst/>
          </a:prstGeom>
        </p:spPr>
        <p:txBody>
          <a:bodyPr wrap="none">
            <a:spAutoFit/>
          </a:bodyPr>
          <a:lstStyle/>
          <a:p>
            <a:r>
              <a:rPr lang="en-US" sz="1400" b="1" dirty="0">
                <a:solidFill>
                  <a:schemeClr val="bg1"/>
                </a:solidFill>
              </a:rPr>
              <a:t>By </a:t>
            </a:r>
            <a:r>
              <a:rPr lang="en-US" sz="1400" b="1" dirty="0" err="1">
                <a:solidFill>
                  <a:schemeClr val="bg1"/>
                </a:solidFill>
                <a:hlinkClick r:id="rId4"/>
              </a:rPr>
              <a:t>hoveringdog</a:t>
            </a:r>
            <a:endParaRPr lang="en-US" sz="1400" dirty="0">
              <a:solidFill>
                <a:schemeClr val="bg1"/>
              </a:solidFill>
            </a:endParaRPr>
          </a:p>
        </p:txBody>
      </p:sp>
      <p:sp>
        <p:nvSpPr>
          <p:cNvPr id="2" name="Title 1"/>
          <p:cNvSpPr>
            <a:spLocks noGrp="1"/>
          </p:cNvSpPr>
          <p:nvPr>
            <p:ph type="title"/>
          </p:nvPr>
        </p:nvSpPr>
        <p:spPr>
          <a:xfrm>
            <a:off x="0" y="304800"/>
            <a:ext cx="9144000" cy="685800"/>
          </a:xfrm>
          <a:solidFill>
            <a:schemeClr val="tx1"/>
          </a:solidFill>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4000" b="1" dirty="0" smtClean="0">
                <a:ln w="11430"/>
                <a:solidFill>
                  <a:schemeClr val="bg2">
                    <a:lumMod val="20000"/>
                    <a:lumOff val="80000"/>
                  </a:schemeClr>
                </a:solidFill>
                <a:effectLst>
                  <a:outerShdw blurRad="50800" dist="39000" dir="5460000" algn="tl">
                    <a:srgbClr val="000000">
                      <a:alpha val="38000"/>
                    </a:srgbClr>
                  </a:outerShdw>
                </a:effectLst>
              </a:rPr>
              <a:t>I’ve got a veto in my pocket...</a:t>
            </a:r>
            <a:endParaRPr lang="en-US" sz="4000" b="1" dirty="0">
              <a:ln w="11430"/>
              <a:solidFill>
                <a:schemeClr val="bg2">
                  <a:lumMod val="20000"/>
                  <a:lumOff val="80000"/>
                </a:schemeClr>
              </a:solidFill>
              <a:effectLst>
                <a:outerShdw blurRad="50800" dist="39000" dir="5460000" algn="tl">
                  <a:srgbClr val="000000">
                    <a:alpha val="38000"/>
                  </a:srgbClr>
                </a:outerShdw>
              </a:effectLst>
            </a:endParaRPr>
          </a:p>
        </p:txBody>
      </p:sp>
      <p:sp useBgFill="1">
        <p:nvSpPr>
          <p:cNvPr id="7" name="Title 1"/>
          <p:cNvSpPr txBox="1">
            <a:spLocks/>
          </p:cNvSpPr>
          <p:nvPr/>
        </p:nvSpPr>
        <p:spPr>
          <a:xfrm>
            <a:off x="0" y="5867400"/>
            <a:ext cx="9144000" cy="685800"/>
          </a:xfrm>
          <a:prstGeom prst="rect">
            <a:avLst/>
          </a:prstGeom>
        </p:spPr>
        <p:txBody>
          <a:bodyPr vert="horz" lIns="91440" tIns="45720" rIns="91440" bIns="45720" rtlCol="0" anchor="ctr">
            <a:noAutofit/>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800" b="1" i="1" dirty="0" smtClean="0">
                <a:ln w="11430"/>
                <a:solidFill>
                  <a:schemeClr val="bg2">
                    <a:lumMod val="20000"/>
                    <a:lumOff val="80000"/>
                  </a:schemeClr>
                </a:solidFill>
                <a:effectLst>
                  <a:outerShdw blurRad="50800" dist="39000" dir="5460000" algn="tl">
                    <a:srgbClr val="000000">
                      <a:alpha val="38000"/>
                    </a:srgbClr>
                  </a:outerShdw>
                </a:effectLst>
              </a:rPr>
              <a:t>and I think it’s starting to melt!</a:t>
            </a:r>
            <a:endParaRPr lang="en-US" sz="3800" b="1" i="1" dirty="0">
              <a:ln w="11430"/>
              <a:solidFill>
                <a:schemeClr val="bg2">
                  <a:lumMod val="20000"/>
                  <a:lumOff val="80000"/>
                </a:schemeClr>
              </a:solidFill>
              <a:effectLst>
                <a:outerShdw blurRad="50800" dist="39000" dir="5460000" algn="tl">
                  <a:srgbClr val="000000">
                    <a:alpha val="38000"/>
                  </a:srgbClr>
                </a:outerShdw>
              </a:effectLst>
            </a:endParaRPr>
          </a:p>
        </p:txBody>
      </p:sp>
    </p:spTree>
    <p:extLst>
      <p:ext uri="{BB962C8B-B14F-4D97-AF65-F5344CB8AC3E}">
        <p14:creationId xmlns:p14="http://schemas.microsoft.com/office/powerpoint/2010/main" val="146055078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150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62000">
              <a:schemeClr val="tx1">
                <a:lumMod val="90000"/>
                <a:lumOff val="10000"/>
              </a:schemeClr>
            </a:gs>
            <a:gs pos="22000">
              <a:schemeClr val="tx1"/>
            </a:gs>
            <a:gs pos="100000">
              <a:schemeClr val="tx2"/>
            </a:gs>
          </a:gsLst>
          <a:lin ang="27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6521669" cy="1143000"/>
          </a:xfrm>
        </p:spPr>
        <p:txBody>
          <a:bodyPr>
            <a:noAutofit/>
            <a:scene3d>
              <a:camera prst="orthographicFront"/>
              <a:lightRig rig="glow" dir="tl">
                <a:rot lat="0" lon="0" rev="5400000"/>
              </a:lightRig>
            </a:scene3d>
            <a:sp3d contourW="12700">
              <a:bevelT w="25400" h="25400"/>
              <a:contourClr>
                <a:schemeClr val="accent6">
                  <a:shade val="73000"/>
                </a:schemeClr>
              </a:contourClr>
            </a:sp3d>
          </a:bodyPr>
          <a:lstStyle/>
          <a:p>
            <a:r>
              <a:rPr lang="en-US" sz="63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POCKET VETO</a:t>
            </a:r>
            <a:endParaRPr lang="en-US" sz="63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20" name="Rectangle 19"/>
          <p:cNvSpPr/>
          <p:nvPr/>
        </p:nvSpPr>
        <p:spPr>
          <a:xfrm>
            <a:off x="76200" y="1981200"/>
            <a:ext cx="8915400" cy="3970318"/>
          </a:xfrm>
          <a:prstGeom prst="rect">
            <a:avLst/>
          </a:prstGeom>
        </p:spPr>
        <p:txBody>
          <a:bodyPr wrap="square">
            <a:spAutoFit/>
          </a:bodyPr>
          <a:lstStyle/>
          <a:p>
            <a:r>
              <a:rPr lang="en-US" sz="3200" b="1" i="1" dirty="0" smtClean="0">
                <a:solidFill>
                  <a:schemeClr val="bg2">
                    <a:lumMod val="40000"/>
                    <a:lumOff val="60000"/>
                  </a:schemeClr>
                </a:solidFill>
              </a:rPr>
              <a:t>"… If any Bill shall not be returned by</a:t>
            </a:r>
            <a:br>
              <a:rPr lang="en-US" sz="3200" b="1" i="1" dirty="0" smtClean="0">
                <a:solidFill>
                  <a:schemeClr val="bg2">
                    <a:lumMod val="40000"/>
                    <a:lumOff val="60000"/>
                  </a:schemeClr>
                </a:solidFill>
              </a:rPr>
            </a:br>
            <a:r>
              <a:rPr lang="en-US" sz="3200" b="1" i="1" dirty="0" smtClean="0">
                <a:solidFill>
                  <a:schemeClr val="bg2">
                    <a:lumMod val="40000"/>
                    <a:lumOff val="60000"/>
                  </a:schemeClr>
                </a:solidFill>
              </a:rPr>
              <a:t>the President within ten Days (Sundays excepted) after it shall have been presented to him, the Same shall be a Law, in like Manner as if he had signed it, unless the Congress by their Adjournment prevent its Return, in which Case it shall not be a Law.”</a:t>
            </a:r>
          </a:p>
          <a:p>
            <a:endParaRPr lang="en-US" dirty="0">
              <a:solidFill>
                <a:schemeClr val="bg2">
                  <a:lumMod val="40000"/>
                  <a:lumOff val="60000"/>
                </a:schemeClr>
              </a:solidFill>
            </a:endParaRPr>
          </a:p>
          <a:p>
            <a:r>
              <a:rPr lang="en-US" sz="3600" dirty="0">
                <a:solidFill>
                  <a:schemeClr val="bg2">
                    <a:lumMod val="40000"/>
                    <a:lumOff val="60000"/>
                  </a:schemeClr>
                </a:solidFill>
              </a:rPr>
              <a:t>	</a:t>
            </a:r>
            <a:r>
              <a:rPr lang="en-US" sz="3600" dirty="0" smtClean="0">
                <a:solidFill>
                  <a:schemeClr val="bg2">
                    <a:lumMod val="40000"/>
                    <a:lumOff val="60000"/>
                  </a:schemeClr>
                </a:solidFill>
              </a:rPr>
              <a:t>				     </a:t>
            </a:r>
            <a:r>
              <a:rPr lang="en-US" sz="3200" b="1" dirty="0" smtClean="0">
                <a:solidFill>
                  <a:schemeClr val="bg2">
                    <a:lumMod val="40000"/>
                    <a:lumOff val="60000"/>
                  </a:schemeClr>
                </a:solidFill>
              </a:rPr>
              <a:t>-- U.S. Constitution</a:t>
            </a:r>
            <a:endParaRPr lang="en-US" sz="3200" b="1" dirty="0">
              <a:solidFill>
                <a:schemeClr val="bg2">
                  <a:lumMod val="40000"/>
                  <a:lumOff val="60000"/>
                </a:schemeClr>
              </a:solidFill>
            </a:endParaRPr>
          </a:p>
        </p:txBody>
      </p:sp>
      <p:pic>
        <p:nvPicPr>
          <p:cNvPr id="5122" name="Picture 2" descr="http://yourfuneralguy.files.wordpress.com/2009/10/istock_000006279473medium.jpg?w=490&amp;h=458"/>
          <p:cNvPicPr>
            <a:picLocks noChangeAspect="1" noChangeArrowheads="1"/>
          </p:cNvPicPr>
          <p:nvPr/>
        </p:nvPicPr>
        <p:blipFill>
          <a:blip r:embed="rId4">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6521669" y="93663"/>
            <a:ext cx="2546131" cy="2379854"/>
          </a:xfrm>
          <a:prstGeom prst="rect">
            <a:avLst/>
          </a:prstGeom>
          <a:noFill/>
          <a:effectLst>
            <a:softEdge rad="63500"/>
          </a:effectLst>
          <a:extLst>
            <a:ext uri="{909E8E84-426E-40DD-AFC4-6F175D3DCCD1}">
              <a14:hiddenFill xmlns:a14="http://schemas.microsoft.com/office/drawing/2010/main">
                <a:solidFill>
                  <a:srgbClr val="FFFFFF"/>
                </a:solidFill>
              </a14:hiddenFill>
            </a:ext>
          </a:extLst>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flip="none" rotWithShape="1">
          <a:gsLst>
            <a:gs pos="62000">
              <a:schemeClr val="tx1">
                <a:lumMod val="90000"/>
                <a:lumOff val="10000"/>
              </a:schemeClr>
            </a:gs>
            <a:gs pos="22000">
              <a:schemeClr val="tx1"/>
            </a:gs>
            <a:gs pos="100000">
              <a:schemeClr val="tx2"/>
            </a:gs>
          </a:gsLst>
          <a:lin ang="2700000" scaled="1"/>
          <a:tileRect/>
        </a:gradFill>
        <a:effectLst/>
      </p:bgPr>
    </p:bg>
    <p:spTree>
      <p:nvGrpSpPr>
        <p:cNvPr id="1" name=""/>
        <p:cNvGrpSpPr/>
        <p:nvPr/>
      </p:nvGrpSpPr>
      <p:grpSpPr>
        <a:xfrm>
          <a:off x="0" y="0"/>
          <a:ext cx="0" cy="0"/>
          <a:chOff x="0" y="0"/>
          <a:chExt cx="0" cy="0"/>
        </a:xfrm>
      </p:grpSpPr>
      <p:pic>
        <p:nvPicPr>
          <p:cNvPr id="6" name="Picture 3"/>
          <p:cNvPicPr>
            <a:picLocks noGrp="1" noChangeAspect="1" noChangeArrowheads="1"/>
          </p:cNvPicPr>
          <p:nvPr>
            <p:ph sz="half" idx="4294967295"/>
          </p:nvPr>
        </p:nvPicPr>
        <p:blipFill>
          <a:blip r:embed="rId3" cstate="screen">
            <a:extLst>
              <a:ext uri="{28A0092B-C50C-407E-A947-70E740481C1C}">
                <a14:useLocalDpi xmlns:a14="http://schemas.microsoft.com/office/drawing/2010/main"/>
              </a:ext>
            </a:extLst>
          </a:blip>
          <a:stretch>
            <a:fillRect/>
          </a:stretch>
        </p:blipFill>
        <p:spPr bwMode="auto">
          <a:xfrm>
            <a:off x="5105400" y="1878012"/>
            <a:ext cx="4038600" cy="3027363"/>
          </a:xfrm>
          <a:prstGeom prst="rect">
            <a:avLst/>
          </a:prstGeom>
          <a:noFill/>
          <a:ln w="9525">
            <a:noFill/>
            <a:miter lim="800000"/>
            <a:headEnd/>
            <a:tailEnd/>
          </a:ln>
          <a:effectLst/>
        </p:spPr>
      </p:pic>
      <p:pic>
        <p:nvPicPr>
          <p:cNvPr id="7" name="Content Placeholder 6"/>
          <p:cNvPicPr>
            <a:picLocks noGrp="1" noChangeAspect="1"/>
          </p:cNvPicPr>
          <p:nvPr>
            <p:ph sz="half" idx="4294967295"/>
          </p:nvPr>
        </p:nvPicPr>
        <p:blipFill>
          <a:blip r:embed="rId4">
            <a:clrChange>
              <a:clrFrom>
                <a:srgbClr val="BD4932"/>
              </a:clrFrom>
              <a:clrTo>
                <a:srgbClr val="BD4932">
                  <a:alpha val="0"/>
                </a:srgbClr>
              </a:clrTo>
            </a:clrChange>
            <a:extLst>
              <a:ext uri="{28A0092B-C50C-407E-A947-70E740481C1C}">
                <a14:useLocalDpi xmlns:a14="http://schemas.microsoft.com/office/drawing/2010/main" val="0"/>
              </a:ext>
            </a:extLst>
          </a:blip>
          <a:stretch>
            <a:fillRect/>
          </a:stretch>
        </p:blipFill>
        <p:spPr>
          <a:xfrm>
            <a:off x="0" y="4354512"/>
            <a:ext cx="3997325" cy="2274888"/>
          </a:xfrm>
          <a:effectLst>
            <a:softEdge rad="12700"/>
          </a:effectLst>
        </p:spPr>
      </p:pic>
      <p:pic>
        <p:nvPicPr>
          <p:cNvPr id="3074" name="Picture 2"/>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04800" y="1704830"/>
            <a:ext cx="1828800" cy="4821382"/>
          </a:xfrm>
          <a:prstGeom prst="rect">
            <a:avLst/>
          </a:prstGeom>
          <a:noFill/>
          <a:ln w="9525">
            <a:noFill/>
            <a:miter lim="800000"/>
            <a:headEnd/>
            <a:tailEnd/>
          </a:ln>
          <a:effectLst/>
        </p:spPr>
      </p:pic>
      <p:sp>
        <p:nvSpPr>
          <p:cNvPr id="9" name="TextBox 8"/>
          <p:cNvSpPr txBox="1"/>
          <p:nvPr/>
        </p:nvSpPr>
        <p:spPr>
          <a:xfrm>
            <a:off x="3276600" y="2944812"/>
            <a:ext cx="990600" cy="707886"/>
          </a:xfrm>
          <a:prstGeom prst="rect">
            <a:avLst/>
          </a:prstGeom>
          <a:noFill/>
        </p:spPr>
        <p:txBody>
          <a:bodyPr wrap="square" rtlCol="0">
            <a:spAutoFit/>
          </a:bodyPr>
          <a:lstStyle/>
          <a:p>
            <a:pPr algn="ctr"/>
            <a:r>
              <a:rPr lang="en-US" sz="4000" b="1" dirty="0" smtClean="0">
                <a:solidFill>
                  <a:srgbClr val="C3C9CB">
                    <a:lumMod val="40000"/>
                    <a:lumOff val="60000"/>
                  </a:srgbClr>
                </a:solidFill>
              </a:rPr>
              <a:t>10</a:t>
            </a:r>
            <a:endParaRPr lang="en-US" sz="4000" b="1" dirty="0">
              <a:solidFill>
                <a:srgbClr val="C3C9CB">
                  <a:lumMod val="40000"/>
                  <a:lumOff val="60000"/>
                </a:srgbClr>
              </a:solidFill>
            </a:endParaRPr>
          </a:p>
        </p:txBody>
      </p:sp>
      <p:sp>
        <p:nvSpPr>
          <p:cNvPr id="10" name="TextBox 9"/>
          <p:cNvSpPr txBox="1"/>
          <p:nvPr/>
        </p:nvSpPr>
        <p:spPr>
          <a:xfrm>
            <a:off x="3124200" y="3478212"/>
            <a:ext cx="990600" cy="707886"/>
          </a:xfrm>
          <a:prstGeom prst="rect">
            <a:avLst/>
          </a:prstGeom>
          <a:noFill/>
        </p:spPr>
        <p:txBody>
          <a:bodyPr wrap="square" rtlCol="0">
            <a:spAutoFit/>
          </a:bodyPr>
          <a:lstStyle/>
          <a:p>
            <a:pPr algn="ctr"/>
            <a:r>
              <a:rPr lang="en-US" sz="4000" b="1" dirty="0" smtClean="0">
                <a:solidFill>
                  <a:srgbClr val="C3C9CB">
                    <a:lumMod val="40000"/>
                    <a:lumOff val="60000"/>
                  </a:srgbClr>
                </a:solidFill>
              </a:rPr>
              <a:t>9</a:t>
            </a:r>
            <a:endParaRPr lang="en-US" sz="4000" b="1" dirty="0">
              <a:solidFill>
                <a:srgbClr val="C3C9CB">
                  <a:lumMod val="40000"/>
                  <a:lumOff val="60000"/>
                </a:srgbClr>
              </a:solidFill>
            </a:endParaRPr>
          </a:p>
        </p:txBody>
      </p:sp>
      <p:sp>
        <p:nvSpPr>
          <p:cNvPr id="11" name="TextBox 10"/>
          <p:cNvSpPr txBox="1"/>
          <p:nvPr/>
        </p:nvSpPr>
        <p:spPr>
          <a:xfrm>
            <a:off x="3581400" y="2335212"/>
            <a:ext cx="990600" cy="707886"/>
          </a:xfrm>
          <a:prstGeom prst="rect">
            <a:avLst/>
          </a:prstGeom>
          <a:noFill/>
        </p:spPr>
        <p:txBody>
          <a:bodyPr wrap="square" rtlCol="0">
            <a:spAutoFit/>
          </a:bodyPr>
          <a:lstStyle/>
          <a:p>
            <a:pPr algn="ctr"/>
            <a:r>
              <a:rPr lang="en-US" sz="4000" b="1" dirty="0" smtClean="0">
                <a:solidFill>
                  <a:srgbClr val="C3C9CB">
                    <a:lumMod val="40000"/>
                    <a:lumOff val="60000"/>
                  </a:srgbClr>
                </a:solidFill>
              </a:rPr>
              <a:t>8</a:t>
            </a:r>
            <a:endParaRPr lang="en-US" sz="4000" b="1" dirty="0">
              <a:solidFill>
                <a:srgbClr val="C3C9CB">
                  <a:lumMod val="40000"/>
                  <a:lumOff val="60000"/>
                </a:srgbClr>
              </a:solidFill>
            </a:endParaRPr>
          </a:p>
        </p:txBody>
      </p:sp>
      <p:sp>
        <p:nvSpPr>
          <p:cNvPr id="12" name="TextBox 11"/>
          <p:cNvSpPr txBox="1"/>
          <p:nvPr/>
        </p:nvSpPr>
        <p:spPr>
          <a:xfrm>
            <a:off x="1905000" y="2487612"/>
            <a:ext cx="990600" cy="707886"/>
          </a:xfrm>
          <a:prstGeom prst="rect">
            <a:avLst/>
          </a:prstGeom>
          <a:noFill/>
        </p:spPr>
        <p:txBody>
          <a:bodyPr wrap="square" rtlCol="0">
            <a:spAutoFit/>
          </a:bodyPr>
          <a:lstStyle/>
          <a:p>
            <a:pPr algn="ctr"/>
            <a:r>
              <a:rPr lang="en-US" sz="4000" b="1" dirty="0" smtClean="0">
                <a:solidFill>
                  <a:srgbClr val="C3C9CB">
                    <a:lumMod val="40000"/>
                    <a:lumOff val="60000"/>
                  </a:srgbClr>
                </a:solidFill>
              </a:rPr>
              <a:t>7</a:t>
            </a:r>
            <a:endParaRPr lang="en-US" sz="4000" b="1" dirty="0">
              <a:solidFill>
                <a:srgbClr val="C3C9CB">
                  <a:lumMod val="40000"/>
                  <a:lumOff val="60000"/>
                </a:srgbClr>
              </a:solidFill>
            </a:endParaRPr>
          </a:p>
        </p:txBody>
      </p:sp>
      <p:sp>
        <p:nvSpPr>
          <p:cNvPr id="13" name="TextBox 12"/>
          <p:cNvSpPr txBox="1"/>
          <p:nvPr/>
        </p:nvSpPr>
        <p:spPr>
          <a:xfrm>
            <a:off x="2133600" y="2868612"/>
            <a:ext cx="990600" cy="707886"/>
          </a:xfrm>
          <a:prstGeom prst="rect">
            <a:avLst/>
          </a:prstGeom>
          <a:noFill/>
        </p:spPr>
        <p:txBody>
          <a:bodyPr wrap="square" rtlCol="0">
            <a:spAutoFit/>
          </a:bodyPr>
          <a:lstStyle/>
          <a:p>
            <a:pPr algn="ctr"/>
            <a:r>
              <a:rPr lang="en-US" sz="4000" b="1" dirty="0" smtClean="0">
                <a:solidFill>
                  <a:srgbClr val="C3C9CB">
                    <a:lumMod val="40000"/>
                    <a:lumOff val="60000"/>
                  </a:srgbClr>
                </a:solidFill>
              </a:rPr>
              <a:t>6</a:t>
            </a:r>
            <a:endParaRPr lang="en-US" sz="4000" b="1" dirty="0">
              <a:solidFill>
                <a:srgbClr val="C3C9CB">
                  <a:lumMod val="40000"/>
                  <a:lumOff val="60000"/>
                </a:srgbClr>
              </a:solidFill>
            </a:endParaRPr>
          </a:p>
        </p:txBody>
      </p:sp>
      <p:sp>
        <p:nvSpPr>
          <p:cNvPr id="14" name="TextBox 13"/>
          <p:cNvSpPr txBox="1"/>
          <p:nvPr/>
        </p:nvSpPr>
        <p:spPr>
          <a:xfrm>
            <a:off x="2895600" y="2335212"/>
            <a:ext cx="990600" cy="707886"/>
          </a:xfrm>
          <a:prstGeom prst="rect">
            <a:avLst/>
          </a:prstGeom>
          <a:noFill/>
        </p:spPr>
        <p:txBody>
          <a:bodyPr wrap="square" rtlCol="0">
            <a:spAutoFit/>
          </a:bodyPr>
          <a:lstStyle/>
          <a:p>
            <a:pPr algn="ctr"/>
            <a:r>
              <a:rPr lang="en-US" sz="4000" b="1" dirty="0" smtClean="0">
                <a:solidFill>
                  <a:srgbClr val="C3C9CB">
                    <a:lumMod val="40000"/>
                    <a:lumOff val="60000"/>
                  </a:srgbClr>
                </a:solidFill>
              </a:rPr>
              <a:t>5</a:t>
            </a:r>
            <a:endParaRPr lang="en-US" sz="4000" b="1" dirty="0">
              <a:solidFill>
                <a:srgbClr val="C3C9CB">
                  <a:lumMod val="40000"/>
                  <a:lumOff val="60000"/>
                </a:srgbClr>
              </a:solidFill>
            </a:endParaRPr>
          </a:p>
        </p:txBody>
      </p:sp>
      <p:sp>
        <p:nvSpPr>
          <p:cNvPr id="15" name="TextBox 14"/>
          <p:cNvSpPr txBox="1"/>
          <p:nvPr/>
        </p:nvSpPr>
        <p:spPr>
          <a:xfrm>
            <a:off x="2209800" y="3478212"/>
            <a:ext cx="990600" cy="707886"/>
          </a:xfrm>
          <a:prstGeom prst="rect">
            <a:avLst/>
          </a:prstGeom>
          <a:noFill/>
        </p:spPr>
        <p:txBody>
          <a:bodyPr wrap="square" rtlCol="0">
            <a:spAutoFit/>
          </a:bodyPr>
          <a:lstStyle/>
          <a:p>
            <a:pPr algn="ctr"/>
            <a:r>
              <a:rPr lang="en-US" sz="4000" b="1" dirty="0" smtClean="0">
                <a:solidFill>
                  <a:srgbClr val="C3C9CB">
                    <a:lumMod val="40000"/>
                    <a:lumOff val="60000"/>
                  </a:srgbClr>
                </a:solidFill>
              </a:rPr>
              <a:t>4</a:t>
            </a:r>
            <a:endParaRPr lang="en-US" sz="4000" b="1" dirty="0">
              <a:solidFill>
                <a:srgbClr val="C3C9CB">
                  <a:lumMod val="40000"/>
                  <a:lumOff val="60000"/>
                </a:srgbClr>
              </a:solidFill>
            </a:endParaRPr>
          </a:p>
        </p:txBody>
      </p:sp>
      <p:sp>
        <p:nvSpPr>
          <p:cNvPr id="16" name="TextBox 15"/>
          <p:cNvSpPr txBox="1"/>
          <p:nvPr/>
        </p:nvSpPr>
        <p:spPr>
          <a:xfrm>
            <a:off x="2145424" y="2036448"/>
            <a:ext cx="990600" cy="707886"/>
          </a:xfrm>
          <a:prstGeom prst="rect">
            <a:avLst/>
          </a:prstGeom>
          <a:noFill/>
        </p:spPr>
        <p:txBody>
          <a:bodyPr wrap="square" rtlCol="0">
            <a:spAutoFit/>
          </a:bodyPr>
          <a:lstStyle/>
          <a:p>
            <a:pPr algn="ctr"/>
            <a:r>
              <a:rPr lang="en-US" sz="4000" b="1" dirty="0" smtClean="0">
                <a:solidFill>
                  <a:srgbClr val="C3C9CB">
                    <a:lumMod val="40000"/>
                    <a:lumOff val="60000"/>
                  </a:srgbClr>
                </a:solidFill>
              </a:rPr>
              <a:t>3</a:t>
            </a:r>
            <a:endParaRPr lang="en-US" sz="4000" b="1" dirty="0">
              <a:solidFill>
                <a:srgbClr val="C3C9CB">
                  <a:lumMod val="40000"/>
                  <a:lumOff val="60000"/>
                </a:srgbClr>
              </a:solidFill>
            </a:endParaRPr>
          </a:p>
        </p:txBody>
      </p:sp>
      <p:sp>
        <p:nvSpPr>
          <p:cNvPr id="17" name="TextBox 16"/>
          <p:cNvSpPr txBox="1"/>
          <p:nvPr/>
        </p:nvSpPr>
        <p:spPr>
          <a:xfrm>
            <a:off x="2556641" y="2775368"/>
            <a:ext cx="990600" cy="707886"/>
          </a:xfrm>
          <a:prstGeom prst="rect">
            <a:avLst/>
          </a:prstGeom>
          <a:noFill/>
        </p:spPr>
        <p:txBody>
          <a:bodyPr wrap="square" rtlCol="0">
            <a:spAutoFit/>
          </a:bodyPr>
          <a:lstStyle/>
          <a:p>
            <a:pPr algn="ctr"/>
            <a:r>
              <a:rPr lang="en-US" sz="4000" b="1" dirty="0" smtClean="0">
                <a:solidFill>
                  <a:srgbClr val="C3C9CB">
                    <a:lumMod val="40000"/>
                    <a:lumOff val="60000"/>
                  </a:srgbClr>
                </a:solidFill>
              </a:rPr>
              <a:t>2</a:t>
            </a:r>
            <a:endParaRPr lang="en-US" sz="4000" b="1" dirty="0">
              <a:solidFill>
                <a:srgbClr val="C3C9CB">
                  <a:lumMod val="40000"/>
                  <a:lumOff val="60000"/>
                </a:srgbClr>
              </a:solidFill>
            </a:endParaRPr>
          </a:p>
        </p:txBody>
      </p:sp>
      <p:sp>
        <p:nvSpPr>
          <p:cNvPr id="18" name="TextBox 17"/>
          <p:cNvSpPr txBox="1"/>
          <p:nvPr/>
        </p:nvSpPr>
        <p:spPr>
          <a:xfrm>
            <a:off x="3733800" y="3402012"/>
            <a:ext cx="990600" cy="707886"/>
          </a:xfrm>
          <a:prstGeom prst="rect">
            <a:avLst/>
          </a:prstGeom>
          <a:noFill/>
        </p:spPr>
        <p:txBody>
          <a:bodyPr wrap="square" rtlCol="0">
            <a:spAutoFit/>
          </a:bodyPr>
          <a:lstStyle/>
          <a:p>
            <a:pPr algn="ctr"/>
            <a:r>
              <a:rPr lang="en-US" sz="4000" b="1" dirty="0" smtClean="0">
                <a:solidFill>
                  <a:srgbClr val="C3C9CB">
                    <a:lumMod val="40000"/>
                    <a:lumOff val="60000"/>
                  </a:srgbClr>
                </a:solidFill>
              </a:rPr>
              <a:t>1</a:t>
            </a:r>
            <a:endParaRPr lang="en-US" sz="4000" b="1" dirty="0">
              <a:solidFill>
                <a:srgbClr val="C3C9CB">
                  <a:lumMod val="40000"/>
                  <a:lumOff val="60000"/>
                </a:srgbClr>
              </a:solidFill>
            </a:endParaRPr>
          </a:p>
        </p:txBody>
      </p:sp>
      <p:pic>
        <p:nvPicPr>
          <p:cNvPr id="3075" name="Picture 3"/>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rot="18558067">
            <a:off x="6400800" y="3859212"/>
            <a:ext cx="742950" cy="990600"/>
          </a:xfrm>
          <a:prstGeom prst="rect">
            <a:avLst/>
          </a:prstGeom>
          <a:noFill/>
          <a:ln w="9525">
            <a:noFill/>
            <a:miter lim="800000"/>
            <a:headEnd/>
            <a:tailEnd/>
          </a:ln>
          <a:effectLst/>
        </p:spPr>
      </p:pic>
      <p:sp>
        <p:nvSpPr>
          <p:cNvPr id="23" name="Title 1"/>
          <p:cNvSpPr>
            <a:spLocks noGrp="1"/>
          </p:cNvSpPr>
          <p:nvPr>
            <p:ph type="title"/>
          </p:nvPr>
        </p:nvSpPr>
        <p:spPr>
          <a:xfrm>
            <a:off x="0" y="304800"/>
            <a:ext cx="6521669" cy="1143000"/>
          </a:xfrm>
        </p:spPr>
        <p:txBody>
          <a:bodyPr>
            <a:noAutofit/>
            <a:scene3d>
              <a:camera prst="orthographicFront"/>
              <a:lightRig rig="glow" dir="tl">
                <a:rot lat="0" lon="0" rev="5400000"/>
              </a:lightRig>
            </a:scene3d>
            <a:sp3d contourW="12700">
              <a:bevelT w="25400" h="25400"/>
              <a:contourClr>
                <a:schemeClr val="accent6">
                  <a:shade val="73000"/>
                </a:schemeClr>
              </a:contourClr>
            </a:sp3d>
          </a:bodyPr>
          <a:lstStyle/>
          <a:p>
            <a:r>
              <a:rPr lang="en-US" sz="63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POCKET VETO</a:t>
            </a:r>
            <a:endParaRPr lang="en-US" sz="63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Tree>
    <p:extLst>
      <p:ext uri="{BB962C8B-B14F-4D97-AF65-F5344CB8AC3E}">
        <p14:creationId xmlns:p14="http://schemas.microsoft.com/office/powerpoint/2010/main" val="320825419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3075"/>
                                        </p:tgtEl>
                                        <p:attrNameLst>
                                          <p:attrName>style.visibility</p:attrName>
                                        </p:attrNameLst>
                                      </p:cBhvr>
                                      <p:to>
                                        <p:strVal val="visible"/>
                                      </p:to>
                                    </p:set>
                                    <p:anim calcmode="lin" valueType="num">
                                      <p:cBhvr>
                                        <p:cTn id="7" dur="3000" fill="hold"/>
                                        <p:tgtEl>
                                          <p:spTgt spid="3075"/>
                                        </p:tgtEl>
                                        <p:attrNameLst>
                                          <p:attrName>ppt_w</p:attrName>
                                        </p:attrNameLst>
                                      </p:cBhvr>
                                      <p:tavLst>
                                        <p:tav tm="0">
                                          <p:val>
                                            <p:fltVal val="0"/>
                                          </p:val>
                                        </p:tav>
                                        <p:tav tm="100000">
                                          <p:val>
                                            <p:strVal val="#ppt_w"/>
                                          </p:val>
                                        </p:tav>
                                      </p:tavLst>
                                    </p:anim>
                                    <p:anim calcmode="lin" valueType="num">
                                      <p:cBhvr>
                                        <p:cTn id="8" dur="3000" fill="hold"/>
                                        <p:tgtEl>
                                          <p:spTgt spid="3075"/>
                                        </p:tgtEl>
                                        <p:attrNameLst>
                                          <p:attrName>ppt_h</p:attrName>
                                        </p:attrNameLst>
                                      </p:cBhvr>
                                      <p:tavLst>
                                        <p:tav tm="0">
                                          <p:val>
                                            <p:fltVal val="0"/>
                                          </p:val>
                                        </p:tav>
                                        <p:tav tm="100000">
                                          <p:val>
                                            <p:strVal val="#ppt_h"/>
                                          </p:val>
                                        </p:tav>
                                      </p:tavLst>
                                    </p:anim>
                                    <p:animEffect transition="in" filter="fade">
                                      <p:cBhvr>
                                        <p:cTn id="9" dur="3000"/>
                                        <p:tgtEl>
                                          <p:spTgt spid="3075"/>
                                        </p:tgtEl>
                                      </p:cBhvr>
                                    </p:animEffect>
                                  </p:childTnLst>
                                </p:cTn>
                              </p:par>
                            </p:childTnLst>
                          </p:cTn>
                        </p:par>
                        <p:par>
                          <p:cTn id="10" fill="hold">
                            <p:stCondLst>
                              <p:cond delay="3000"/>
                            </p:stCondLst>
                            <p:childTnLst>
                              <p:par>
                                <p:cTn id="11" presetID="0" presetClass="path" presetSubtype="0" accel="50000" decel="50000" fill="hold" nodeType="afterEffect">
                                  <p:stCondLst>
                                    <p:cond delay="0"/>
                                  </p:stCondLst>
                                  <p:childTnLst>
                                    <p:animMotion origin="layout" path="M 7.5E-6 -5.78168E-6 C -0.00676 -0.10523 -0.01336 -0.21023 -0.08871 -0.20283 C -0.16406 -0.19543 -0.30816 -0.0754 -0.45209 0.04486 " pathEditMode="relative" ptsTypes="aaA">
                                      <p:cBhvr>
                                        <p:cTn id="12" dur="2000" fill="hold"/>
                                        <p:tgtEl>
                                          <p:spTgt spid="3075"/>
                                        </p:tgtEl>
                                        <p:attrNameLst>
                                          <p:attrName>ppt_x</p:attrName>
                                          <p:attrName>ppt_y</p:attrName>
                                        </p:attrNameLst>
                                      </p:cBhvr>
                                    </p:animMotion>
                                  </p:childTnLst>
                                </p:cTn>
                              </p:par>
                            </p:childTnLst>
                          </p:cTn>
                        </p:par>
                        <p:par>
                          <p:cTn id="13" fill="hold">
                            <p:stCondLst>
                              <p:cond delay="5000"/>
                            </p:stCondLst>
                            <p:childTnLst>
                              <p:par>
                                <p:cTn id="14" presetID="1" presetClass="entr" presetSubtype="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par>
                          <p:cTn id="16" fill="hold">
                            <p:stCondLst>
                              <p:cond delay="5000"/>
                            </p:stCondLst>
                            <p:childTnLst>
                              <p:par>
                                <p:cTn id="17" presetID="10" presetClass="exit" presetSubtype="0" fill="hold" grpId="1" nodeType="afterEffect">
                                  <p:stCondLst>
                                    <p:cond delay="0"/>
                                  </p:stCondLst>
                                  <p:childTnLst>
                                    <p:animEffect transition="out" filter="fade">
                                      <p:cBhvr>
                                        <p:cTn id="18" dur="1000"/>
                                        <p:tgtEl>
                                          <p:spTgt spid="9"/>
                                        </p:tgtEl>
                                      </p:cBhvr>
                                    </p:animEffect>
                                    <p:set>
                                      <p:cBhvr>
                                        <p:cTn id="19" dur="1" fill="hold">
                                          <p:stCondLst>
                                            <p:cond delay="999"/>
                                          </p:stCondLst>
                                        </p:cTn>
                                        <p:tgtEl>
                                          <p:spTgt spid="9"/>
                                        </p:tgtEl>
                                        <p:attrNameLst>
                                          <p:attrName>style.visibility</p:attrName>
                                        </p:attrNameLst>
                                      </p:cBhvr>
                                      <p:to>
                                        <p:strVal val="hidden"/>
                                      </p:to>
                                    </p:set>
                                  </p:childTnLst>
                                </p:cTn>
                              </p:par>
                              <p:par>
                                <p:cTn id="20" presetID="1" presetClass="entr" presetSubtype="0" fill="hold" grpId="0" nodeType="withEffect">
                                  <p:stCondLst>
                                    <p:cond delay="500"/>
                                  </p:stCondLst>
                                  <p:childTnLst>
                                    <p:set>
                                      <p:cBhvr>
                                        <p:cTn id="21" dur="1" fill="hold">
                                          <p:stCondLst>
                                            <p:cond delay="0"/>
                                          </p:stCondLst>
                                        </p:cTn>
                                        <p:tgtEl>
                                          <p:spTgt spid="10"/>
                                        </p:tgtEl>
                                        <p:attrNameLst>
                                          <p:attrName>style.visibility</p:attrName>
                                        </p:attrNameLst>
                                      </p:cBhvr>
                                      <p:to>
                                        <p:strVal val="visible"/>
                                      </p:to>
                                    </p:set>
                                  </p:childTnLst>
                                </p:cTn>
                              </p:par>
                            </p:childTnLst>
                          </p:cTn>
                        </p:par>
                        <p:par>
                          <p:cTn id="22" fill="hold">
                            <p:stCondLst>
                              <p:cond delay="6000"/>
                            </p:stCondLst>
                            <p:childTnLst>
                              <p:par>
                                <p:cTn id="23" presetID="10" presetClass="exit" presetSubtype="0" fill="hold" grpId="1" nodeType="afterEffect">
                                  <p:stCondLst>
                                    <p:cond delay="0"/>
                                  </p:stCondLst>
                                  <p:childTnLst>
                                    <p:animEffect transition="out" filter="fade">
                                      <p:cBhvr>
                                        <p:cTn id="24" dur="1000"/>
                                        <p:tgtEl>
                                          <p:spTgt spid="10"/>
                                        </p:tgtEl>
                                      </p:cBhvr>
                                    </p:animEffect>
                                    <p:set>
                                      <p:cBhvr>
                                        <p:cTn id="25" dur="1" fill="hold">
                                          <p:stCondLst>
                                            <p:cond delay="999"/>
                                          </p:stCondLst>
                                        </p:cTn>
                                        <p:tgtEl>
                                          <p:spTgt spid="10"/>
                                        </p:tgtEl>
                                        <p:attrNameLst>
                                          <p:attrName>style.visibility</p:attrName>
                                        </p:attrNameLst>
                                      </p:cBhvr>
                                      <p:to>
                                        <p:strVal val="hidden"/>
                                      </p:to>
                                    </p:set>
                                  </p:childTnLst>
                                </p:cTn>
                              </p:par>
                              <p:par>
                                <p:cTn id="26" presetID="1"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childTnLst>
                                </p:cTn>
                              </p:par>
                            </p:childTnLst>
                          </p:cTn>
                        </p:par>
                        <p:par>
                          <p:cTn id="28" fill="hold">
                            <p:stCondLst>
                              <p:cond delay="7000"/>
                            </p:stCondLst>
                            <p:childTnLst>
                              <p:par>
                                <p:cTn id="29" presetID="10" presetClass="exit" presetSubtype="0" fill="hold" grpId="1" nodeType="afterEffect">
                                  <p:stCondLst>
                                    <p:cond delay="0"/>
                                  </p:stCondLst>
                                  <p:childTnLst>
                                    <p:animEffect transition="out" filter="fade">
                                      <p:cBhvr>
                                        <p:cTn id="30" dur="1000"/>
                                        <p:tgtEl>
                                          <p:spTgt spid="11"/>
                                        </p:tgtEl>
                                      </p:cBhvr>
                                    </p:animEffect>
                                    <p:set>
                                      <p:cBhvr>
                                        <p:cTn id="31" dur="1" fill="hold">
                                          <p:stCondLst>
                                            <p:cond delay="999"/>
                                          </p:stCondLst>
                                        </p:cTn>
                                        <p:tgtEl>
                                          <p:spTgt spid="11"/>
                                        </p:tgtEl>
                                        <p:attrNameLst>
                                          <p:attrName>style.visibility</p:attrName>
                                        </p:attrNameLst>
                                      </p:cBhvr>
                                      <p:to>
                                        <p:strVal val="hidden"/>
                                      </p:to>
                                    </p:set>
                                  </p:childTnLst>
                                </p:cTn>
                              </p:par>
                              <p:par>
                                <p:cTn id="32" presetID="1" presetClass="entr" presetSubtype="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childTnLst>
                                </p:cTn>
                              </p:par>
                            </p:childTnLst>
                          </p:cTn>
                        </p:par>
                        <p:par>
                          <p:cTn id="34" fill="hold">
                            <p:stCondLst>
                              <p:cond delay="8000"/>
                            </p:stCondLst>
                            <p:childTnLst>
                              <p:par>
                                <p:cTn id="35" presetID="10" presetClass="exit" presetSubtype="0" fill="hold" grpId="1" nodeType="afterEffect">
                                  <p:stCondLst>
                                    <p:cond delay="0"/>
                                  </p:stCondLst>
                                  <p:childTnLst>
                                    <p:animEffect transition="out" filter="fade">
                                      <p:cBhvr>
                                        <p:cTn id="36" dur="1000"/>
                                        <p:tgtEl>
                                          <p:spTgt spid="12"/>
                                        </p:tgtEl>
                                      </p:cBhvr>
                                    </p:animEffect>
                                    <p:set>
                                      <p:cBhvr>
                                        <p:cTn id="37" dur="1" fill="hold">
                                          <p:stCondLst>
                                            <p:cond delay="999"/>
                                          </p:stCondLst>
                                        </p:cTn>
                                        <p:tgtEl>
                                          <p:spTgt spid="12"/>
                                        </p:tgtEl>
                                        <p:attrNameLst>
                                          <p:attrName>style.visibility</p:attrName>
                                        </p:attrNameLst>
                                      </p:cBhvr>
                                      <p:to>
                                        <p:strVal val="hidden"/>
                                      </p:to>
                                    </p:set>
                                  </p:childTnLst>
                                </p:cTn>
                              </p:par>
                              <p:par>
                                <p:cTn id="38" presetID="1" presetClass="entr" presetSubtype="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childTnLst>
                                </p:cTn>
                              </p:par>
                            </p:childTnLst>
                          </p:cTn>
                        </p:par>
                        <p:par>
                          <p:cTn id="40" fill="hold">
                            <p:stCondLst>
                              <p:cond delay="9000"/>
                            </p:stCondLst>
                            <p:childTnLst>
                              <p:par>
                                <p:cTn id="41" presetID="10" presetClass="exit" presetSubtype="0" fill="hold" grpId="1" nodeType="afterEffect">
                                  <p:stCondLst>
                                    <p:cond delay="0"/>
                                  </p:stCondLst>
                                  <p:childTnLst>
                                    <p:animEffect transition="out" filter="fade">
                                      <p:cBhvr>
                                        <p:cTn id="42" dur="1000"/>
                                        <p:tgtEl>
                                          <p:spTgt spid="13"/>
                                        </p:tgtEl>
                                      </p:cBhvr>
                                    </p:animEffect>
                                    <p:set>
                                      <p:cBhvr>
                                        <p:cTn id="43" dur="1" fill="hold">
                                          <p:stCondLst>
                                            <p:cond delay="999"/>
                                          </p:stCondLst>
                                        </p:cTn>
                                        <p:tgtEl>
                                          <p:spTgt spid="13"/>
                                        </p:tgtEl>
                                        <p:attrNameLst>
                                          <p:attrName>style.visibility</p:attrName>
                                        </p:attrNameLst>
                                      </p:cBhvr>
                                      <p:to>
                                        <p:strVal val="hidden"/>
                                      </p:to>
                                    </p:set>
                                  </p:childTnLst>
                                </p:cTn>
                              </p:par>
                              <p:par>
                                <p:cTn id="44" presetID="1" presetClass="entr" presetSubtype="0"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childTnLst>
                                </p:cTn>
                              </p:par>
                            </p:childTnLst>
                          </p:cTn>
                        </p:par>
                        <p:par>
                          <p:cTn id="46" fill="hold">
                            <p:stCondLst>
                              <p:cond delay="10000"/>
                            </p:stCondLst>
                            <p:childTnLst>
                              <p:par>
                                <p:cTn id="47" presetID="10" presetClass="exit" presetSubtype="0" fill="hold" grpId="1" nodeType="afterEffect">
                                  <p:stCondLst>
                                    <p:cond delay="0"/>
                                  </p:stCondLst>
                                  <p:childTnLst>
                                    <p:animEffect transition="out" filter="fade">
                                      <p:cBhvr>
                                        <p:cTn id="48" dur="1000"/>
                                        <p:tgtEl>
                                          <p:spTgt spid="14"/>
                                        </p:tgtEl>
                                      </p:cBhvr>
                                    </p:animEffect>
                                    <p:set>
                                      <p:cBhvr>
                                        <p:cTn id="49" dur="1" fill="hold">
                                          <p:stCondLst>
                                            <p:cond delay="999"/>
                                          </p:stCondLst>
                                        </p:cTn>
                                        <p:tgtEl>
                                          <p:spTgt spid="14"/>
                                        </p:tgtEl>
                                        <p:attrNameLst>
                                          <p:attrName>style.visibility</p:attrName>
                                        </p:attrNameLst>
                                      </p:cBhvr>
                                      <p:to>
                                        <p:strVal val="hidden"/>
                                      </p:to>
                                    </p:set>
                                  </p:childTnLst>
                                </p:cTn>
                              </p:par>
                              <p:par>
                                <p:cTn id="50" presetID="1" presetClass="entr" presetSubtype="0"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childTnLst>
                                </p:cTn>
                              </p:par>
                            </p:childTnLst>
                          </p:cTn>
                        </p:par>
                        <p:par>
                          <p:cTn id="52" fill="hold">
                            <p:stCondLst>
                              <p:cond delay="11000"/>
                            </p:stCondLst>
                            <p:childTnLst>
                              <p:par>
                                <p:cTn id="53" presetID="10" presetClass="exit" presetSubtype="0" fill="hold" grpId="1" nodeType="afterEffect">
                                  <p:stCondLst>
                                    <p:cond delay="0"/>
                                  </p:stCondLst>
                                  <p:childTnLst>
                                    <p:animEffect transition="out" filter="fade">
                                      <p:cBhvr>
                                        <p:cTn id="54" dur="1000"/>
                                        <p:tgtEl>
                                          <p:spTgt spid="15"/>
                                        </p:tgtEl>
                                      </p:cBhvr>
                                    </p:animEffect>
                                    <p:set>
                                      <p:cBhvr>
                                        <p:cTn id="55" dur="1" fill="hold">
                                          <p:stCondLst>
                                            <p:cond delay="999"/>
                                          </p:stCondLst>
                                        </p:cTn>
                                        <p:tgtEl>
                                          <p:spTgt spid="15"/>
                                        </p:tgtEl>
                                        <p:attrNameLst>
                                          <p:attrName>style.visibility</p:attrName>
                                        </p:attrNameLst>
                                      </p:cBhvr>
                                      <p:to>
                                        <p:strVal val="hidden"/>
                                      </p:to>
                                    </p:set>
                                  </p:childTnLst>
                                </p:cTn>
                              </p:par>
                              <p:par>
                                <p:cTn id="56" presetID="1" presetClass="entr" presetSubtype="0" fill="hold" grpId="0" nodeType="withEffect">
                                  <p:stCondLst>
                                    <p:cond delay="0"/>
                                  </p:stCondLst>
                                  <p:childTnLst>
                                    <p:set>
                                      <p:cBhvr>
                                        <p:cTn id="57" dur="1" fill="hold">
                                          <p:stCondLst>
                                            <p:cond delay="0"/>
                                          </p:stCondLst>
                                        </p:cTn>
                                        <p:tgtEl>
                                          <p:spTgt spid="16"/>
                                        </p:tgtEl>
                                        <p:attrNameLst>
                                          <p:attrName>style.visibility</p:attrName>
                                        </p:attrNameLst>
                                      </p:cBhvr>
                                      <p:to>
                                        <p:strVal val="visible"/>
                                      </p:to>
                                    </p:set>
                                  </p:childTnLst>
                                </p:cTn>
                              </p:par>
                            </p:childTnLst>
                          </p:cTn>
                        </p:par>
                        <p:par>
                          <p:cTn id="58" fill="hold">
                            <p:stCondLst>
                              <p:cond delay="12000"/>
                            </p:stCondLst>
                            <p:childTnLst>
                              <p:par>
                                <p:cTn id="59" presetID="10" presetClass="exit" presetSubtype="0" fill="hold" grpId="1" nodeType="afterEffect">
                                  <p:stCondLst>
                                    <p:cond delay="0"/>
                                  </p:stCondLst>
                                  <p:childTnLst>
                                    <p:animEffect transition="out" filter="fade">
                                      <p:cBhvr>
                                        <p:cTn id="60" dur="1000"/>
                                        <p:tgtEl>
                                          <p:spTgt spid="16"/>
                                        </p:tgtEl>
                                      </p:cBhvr>
                                    </p:animEffect>
                                    <p:set>
                                      <p:cBhvr>
                                        <p:cTn id="61" dur="1" fill="hold">
                                          <p:stCondLst>
                                            <p:cond delay="999"/>
                                          </p:stCondLst>
                                        </p:cTn>
                                        <p:tgtEl>
                                          <p:spTgt spid="16"/>
                                        </p:tgtEl>
                                        <p:attrNameLst>
                                          <p:attrName>style.visibility</p:attrName>
                                        </p:attrNameLst>
                                      </p:cBhvr>
                                      <p:to>
                                        <p:strVal val="hidden"/>
                                      </p:to>
                                    </p:set>
                                  </p:childTnLst>
                                </p:cTn>
                              </p:par>
                              <p:par>
                                <p:cTn id="62" presetID="1" presetClass="entr" presetSubtype="0" fill="hold" grpId="0" nodeType="withEffect">
                                  <p:stCondLst>
                                    <p:cond delay="0"/>
                                  </p:stCondLst>
                                  <p:childTnLst>
                                    <p:set>
                                      <p:cBhvr>
                                        <p:cTn id="63" dur="1" fill="hold">
                                          <p:stCondLst>
                                            <p:cond delay="0"/>
                                          </p:stCondLst>
                                        </p:cTn>
                                        <p:tgtEl>
                                          <p:spTgt spid="17"/>
                                        </p:tgtEl>
                                        <p:attrNameLst>
                                          <p:attrName>style.visibility</p:attrName>
                                        </p:attrNameLst>
                                      </p:cBhvr>
                                      <p:to>
                                        <p:strVal val="visible"/>
                                      </p:to>
                                    </p:set>
                                  </p:childTnLst>
                                </p:cTn>
                              </p:par>
                            </p:childTnLst>
                          </p:cTn>
                        </p:par>
                        <p:par>
                          <p:cTn id="64" fill="hold">
                            <p:stCondLst>
                              <p:cond delay="13000"/>
                            </p:stCondLst>
                            <p:childTnLst>
                              <p:par>
                                <p:cTn id="65" presetID="10" presetClass="exit" presetSubtype="0" fill="hold" grpId="1" nodeType="afterEffect">
                                  <p:stCondLst>
                                    <p:cond delay="0"/>
                                  </p:stCondLst>
                                  <p:childTnLst>
                                    <p:animEffect transition="out" filter="fade">
                                      <p:cBhvr>
                                        <p:cTn id="66" dur="1000"/>
                                        <p:tgtEl>
                                          <p:spTgt spid="17"/>
                                        </p:tgtEl>
                                      </p:cBhvr>
                                    </p:animEffect>
                                    <p:set>
                                      <p:cBhvr>
                                        <p:cTn id="67" dur="1" fill="hold">
                                          <p:stCondLst>
                                            <p:cond delay="999"/>
                                          </p:stCondLst>
                                        </p:cTn>
                                        <p:tgtEl>
                                          <p:spTgt spid="17"/>
                                        </p:tgtEl>
                                        <p:attrNameLst>
                                          <p:attrName>style.visibility</p:attrName>
                                        </p:attrNameLst>
                                      </p:cBhvr>
                                      <p:to>
                                        <p:strVal val="hidden"/>
                                      </p:to>
                                    </p:set>
                                  </p:childTnLst>
                                </p:cTn>
                              </p:par>
                              <p:par>
                                <p:cTn id="68" presetID="10" presetClass="exit" presetSubtype="0" fill="hold" nodeType="withEffect">
                                  <p:stCondLst>
                                    <p:cond delay="0"/>
                                  </p:stCondLst>
                                  <p:childTnLst>
                                    <p:animEffect transition="out" filter="fade">
                                      <p:cBhvr>
                                        <p:cTn id="69" dur="2000"/>
                                        <p:tgtEl>
                                          <p:spTgt spid="6"/>
                                        </p:tgtEl>
                                      </p:cBhvr>
                                    </p:animEffect>
                                    <p:set>
                                      <p:cBhvr>
                                        <p:cTn id="70" dur="1" fill="hold">
                                          <p:stCondLst>
                                            <p:cond delay="1999"/>
                                          </p:stCondLst>
                                        </p:cTn>
                                        <p:tgtEl>
                                          <p:spTgt spid="6"/>
                                        </p:tgtEl>
                                        <p:attrNameLst>
                                          <p:attrName>style.visibility</p:attrName>
                                        </p:attrNameLst>
                                      </p:cBhvr>
                                      <p:to>
                                        <p:strVal val="hidden"/>
                                      </p:to>
                                    </p:set>
                                  </p:childTnLst>
                                </p:cTn>
                              </p:par>
                              <p:par>
                                <p:cTn id="71" presetID="1" presetClass="entr" presetSubtype="0" fill="hold" grpId="0" nodeType="withEffect">
                                  <p:stCondLst>
                                    <p:cond delay="0"/>
                                  </p:stCondLst>
                                  <p:childTnLst>
                                    <p:set>
                                      <p:cBhvr>
                                        <p:cTn id="72" dur="1" fill="hold">
                                          <p:stCondLst>
                                            <p:cond delay="0"/>
                                          </p:stCondLst>
                                        </p:cTn>
                                        <p:tgtEl>
                                          <p:spTgt spid="18"/>
                                        </p:tgtEl>
                                        <p:attrNameLst>
                                          <p:attrName>style.visibility</p:attrName>
                                        </p:attrNameLst>
                                      </p:cBhvr>
                                      <p:to>
                                        <p:strVal val="visible"/>
                                      </p:to>
                                    </p:set>
                                  </p:childTnLst>
                                </p:cTn>
                              </p:par>
                            </p:childTnLst>
                          </p:cTn>
                        </p:par>
                        <p:par>
                          <p:cTn id="73" fill="hold">
                            <p:stCondLst>
                              <p:cond delay="15000"/>
                            </p:stCondLst>
                            <p:childTnLst>
                              <p:par>
                                <p:cTn id="74" presetID="10" presetClass="exit" presetSubtype="0" fill="hold" grpId="1" nodeType="afterEffect">
                                  <p:stCondLst>
                                    <p:cond delay="0"/>
                                  </p:stCondLst>
                                  <p:childTnLst>
                                    <p:animEffect transition="out" filter="fade">
                                      <p:cBhvr>
                                        <p:cTn id="75" dur="1000"/>
                                        <p:tgtEl>
                                          <p:spTgt spid="18"/>
                                        </p:tgtEl>
                                      </p:cBhvr>
                                    </p:animEffect>
                                    <p:set>
                                      <p:cBhvr>
                                        <p:cTn id="76" dur="1" fill="hold">
                                          <p:stCondLst>
                                            <p:cond delay="999"/>
                                          </p:stCondLst>
                                        </p:cTn>
                                        <p:tgtEl>
                                          <p:spTgt spid="18"/>
                                        </p:tgtEl>
                                        <p:attrNameLst>
                                          <p:attrName>style.visibility</p:attrName>
                                        </p:attrNameLst>
                                      </p:cBhvr>
                                      <p:to>
                                        <p:strVal val="hidden"/>
                                      </p:to>
                                    </p:set>
                                  </p:childTnLst>
                                </p:cTn>
                              </p:par>
                            </p:childTnLst>
                          </p:cTn>
                        </p:par>
                        <p:par>
                          <p:cTn id="77" fill="hold">
                            <p:stCondLst>
                              <p:cond delay="16000"/>
                            </p:stCondLst>
                            <p:childTnLst>
                              <p:par>
                                <p:cTn id="78" presetID="35" presetClass="path" presetSubtype="0" accel="50000" decel="50000" fill="hold" nodeType="afterEffect">
                                  <p:stCondLst>
                                    <p:cond delay="0"/>
                                  </p:stCondLst>
                                  <p:childTnLst>
                                    <p:animMotion origin="layout" path="M -0.45209 0.0449 L -0.59896 -0.15 " pathEditMode="relative" rAng="0" ptsTypes="AA">
                                      <p:cBhvr>
                                        <p:cTn id="79" dur="2000" fill="hold"/>
                                        <p:tgtEl>
                                          <p:spTgt spid="3075"/>
                                        </p:tgtEl>
                                        <p:attrNameLst>
                                          <p:attrName>ppt_x</p:attrName>
                                          <p:attrName>ppt_y</p:attrName>
                                        </p:attrNameLst>
                                      </p:cBhvr>
                                      <p:rCtr x="-7344" y="-9745"/>
                                    </p:animMotion>
                                  </p:childTnLst>
                                </p:cTn>
                              </p:par>
                              <p:par>
                                <p:cTn id="80" presetID="6" presetClass="emph" presetSubtype="0" fill="hold" nodeType="withEffect">
                                  <p:stCondLst>
                                    <p:cond delay="0"/>
                                  </p:stCondLst>
                                  <p:childTnLst>
                                    <p:animScale>
                                      <p:cBhvr>
                                        <p:cTn id="81" dur="2000" fill="hold"/>
                                        <p:tgtEl>
                                          <p:spTgt spid="3075"/>
                                        </p:tgtEl>
                                      </p:cBhvr>
                                      <p:by x="25000" y="25000"/>
                                    </p:animScale>
                                  </p:childTnLst>
                                </p:cTn>
                              </p:par>
                            </p:childTnLst>
                          </p:cTn>
                        </p:par>
                        <p:par>
                          <p:cTn id="82" fill="hold">
                            <p:stCondLst>
                              <p:cond delay="18000"/>
                            </p:stCondLst>
                            <p:childTnLst>
                              <p:par>
                                <p:cTn id="83" presetID="10" presetClass="exit" presetSubtype="0" fill="hold" nodeType="afterEffect">
                                  <p:stCondLst>
                                    <p:cond delay="0"/>
                                  </p:stCondLst>
                                  <p:childTnLst>
                                    <p:animEffect transition="out" filter="fade">
                                      <p:cBhvr>
                                        <p:cTn id="84" dur="2000"/>
                                        <p:tgtEl>
                                          <p:spTgt spid="3075"/>
                                        </p:tgtEl>
                                      </p:cBhvr>
                                    </p:animEffect>
                                    <p:set>
                                      <p:cBhvr>
                                        <p:cTn id="85" dur="1" fill="hold">
                                          <p:stCondLst>
                                            <p:cond delay="1999"/>
                                          </p:stCondLst>
                                        </p:cTn>
                                        <p:tgtEl>
                                          <p:spTgt spid="3075"/>
                                        </p:tgtEl>
                                        <p:attrNameLst>
                                          <p:attrName>style.visibility</p:attrName>
                                        </p:attrNameLst>
                                      </p:cBhvr>
                                      <p:to>
                                        <p:strVal val="hidden"/>
                                      </p:to>
                                    </p:set>
                                  </p:childTnLst>
                                </p:cTn>
                              </p:par>
                            </p:childTnLst>
                          </p:cTn>
                        </p:par>
                        <p:par>
                          <p:cTn id="86" fill="hold">
                            <p:stCondLst>
                              <p:cond delay="20000"/>
                            </p:stCondLst>
                            <p:childTnLst>
                              <p:par>
                                <p:cTn id="87" presetID="9" presetClass="emph" presetSubtype="0" nodeType="afterEffect">
                                  <p:stCondLst>
                                    <p:cond delay="0"/>
                                  </p:stCondLst>
                                  <p:childTnLst>
                                    <p:set>
                                      <p:cBhvr rctx="PPT">
                                        <p:cTn id="88" dur="indefinite"/>
                                        <p:tgtEl>
                                          <p:spTgt spid="6"/>
                                        </p:tgtEl>
                                        <p:attrNameLst>
                                          <p:attrName>style.opacity</p:attrName>
                                        </p:attrNameLst>
                                      </p:cBhvr>
                                      <p:to>
                                        <p:strVal val="0.5"/>
                                      </p:to>
                                    </p:set>
                                    <p:animEffect filter="image" prLst="opacity: 0.5">
                                      <p:cBhvr rctx="IE">
                                        <p:cTn id="89" dur="indefinite"/>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p:bldP spid="10" grpId="1"/>
      <p:bldP spid="11" grpId="0"/>
      <p:bldP spid="11" grpId="1"/>
      <p:bldP spid="12" grpId="0"/>
      <p:bldP spid="12" grpId="1"/>
      <p:bldP spid="13" grpId="0"/>
      <p:bldP spid="13" grpId="1"/>
      <p:bldP spid="14" grpId="0"/>
      <p:bldP spid="14" grpId="1"/>
      <p:bldP spid="15" grpId="0"/>
      <p:bldP spid="15" grpId="1"/>
      <p:bldP spid="16" grpId="0"/>
      <p:bldP spid="16" grpId="1"/>
      <p:bldP spid="17" grpId="0"/>
      <p:bldP spid="17" grpId="1"/>
      <p:bldP spid="18" grpId="0"/>
      <p:bldP spid="18" grpId="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flip="none" rotWithShape="1">
          <a:gsLst>
            <a:gs pos="62000">
              <a:schemeClr val="tx1">
                <a:lumMod val="90000"/>
                <a:lumOff val="10000"/>
              </a:schemeClr>
            </a:gs>
            <a:gs pos="22000">
              <a:schemeClr val="tx1"/>
            </a:gs>
            <a:gs pos="100000">
              <a:schemeClr val="tx2"/>
            </a:gs>
          </a:gsLst>
          <a:lin ang="2700000" scaled="1"/>
          <a:tileRect/>
        </a:gradFill>
        <a:effectLst/>
      </p:bgPr>
    </p:bg>
    <p:spTree>
      <p:nvGrpSpPr>
        <p:cNvPr id="1" name=""/>
        <p:cNvGrpSpPr/>
        <p:nvPr/>
      </p:nvGrpSpPr>
      <p:grpSpPr>
        <a:xfrm>
          <a:off x="0" y="0"/>
          <a:ext cx="0" cy="0"/>
          <a:chOff x="0" y="0"/>
          <a:chExt cx="0" cy="0"/>
        </a:xfrm>
      </p:grpSpPr>
      <p:pic>
        <p:nvPicPr>
          <p:cNvPr id="7" name="Content Placeholder 6"/>
          <p:cNvPicPr>
            <a:picLocks noGrp="1" noChangeAspect="1"/>
          </p:cNvPicPr>
          <p:nvPr>
            <p:ph sz="half" idx="4294967295"/>
          </p:nvPr>
        </p:nvPicPr>
        <p:blipFill>
          <a:blip r:embed="rId3">
            <a:clrChange>
              <a:clrFrom>
                <a:srgbClr val="BD4932"/>
              </a:clrFrom>
              <a:clrTo>
                <a:srgbClr val="BD4932">
                  <a:alpha val="0"/>
                </a:srgbClr>
              </a:clrTo>
            </a:clrChange>
            <a:extLst>
              <a:ext uri="{28A0092B-C50C-407E-A947-70E740481C1C}">
                <a14:useLocalDpi xmlns:a14="http://schemas.microsoft.com/office/drawing/2010/main" val="0"/>
              </a:ext>
            </a:extLst>
          </a:blip>
          <a:stretch>
            <a:fillRect/>
          </a:stretch>
        </p:blipFill>
        <p:spPr>
          <a:xfrm>
            <a:off x="0" y="4354512"/>
            <a:ext cx="3997325" cy="2274888"/>
          </a:xfrm>
          <a:effectLst>
            <a:softEdge rad="12700"/>
          </a:effectLst>
        </p:spPr>
      </p:pic>
      <p:pic>
        <p:nvPicPr>
          <p:cNvPr id="3074" name="Picture 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04800" y="1704830"/>
            <a:ext cx="1828800" cy="4821382"/>
          </a:xfrm>
          <a:prstGeom prst="rect">
            <a:avLst/>
          </a:prstGeom>
          <a:noFill/>
          <a:ln w="9525">
            <a:noFill/>
            <a:miter lim="800000"/>
            <a:headEnd/>
            <a:tailEnd/>
          </a:ln>
          <a:effectLst/>
        </p:spPr>
      </p:pic>
      <p:sp>
        <p:nvSpPr>
          <p:cNvPr id="3" name="Rectangle 2"/>
          <p:cNvSpPr/>
          <p:nvPr/>
        </p:nvSpPr>
        <p:spPr>
          <a:xfrm>
            <a:off x="2667000" y="1574063"/>
            <a:ext cx="6096000" cy="2416046"/>
          </a:xfrm>
          <a:prstGeom prst="rect">
            <a:avLst/>
          </a:prstGeom>
        </p:spPr>
        <p:txBody>
          <a:bodyPr wrap="square">
            <a:spAutoFit/>
          </a:bodyPr>
          <a:lstStyle/>
          <a:p>
            <a:r>
              <a:rPr lang="en-US" sz="11500" b="1" dirty="0" smtClean="0">
                <a:solidFill>
                  <a:srgbClr val="C3C9CB">
                    <a:lumMod val="40000"/>
                    <a:lumOff val="60000"/>
                  </a:srgbClr>
                </a:solidFill>
              </a:rPr>
              <a:t>NOT LAW</a:t>
            </a:r>
          </a:p>
          <a:p>
            <a:r>
              <a:rPr lang="en-US" sz="3600" b="1" dirty="0" smtClean="0">
                <a:solidFill>
                  <a:srgbClr val="C3C9CB">
                    <a:lumMod val="40000"/>
                    <a:lumOff val="60000"/>
                  </a:srgbClr>
                </a:solidFill>
              </a:rPr>
              <a:t>Because Congress Adjourned</a:t>
            </a:r>
            <a:endParaRPr lang="en-US" sz="3600" b="1" dirty="0">
              <a:solidFill>
                <a:srgbClr val="C3C9CB">
                  <a:lumMod val="40000"/>
                  <a:lumOff val="60000"/>
                </a:srgbClr>
              </a:solidFill>
            </a:endParaRPr>
          </a:p>
        </p:txBody>
      </p:sp>
      <p:sp>
        <p:nvSpPr>
          <p:cNvPr id="8" name="Title 1"/>
          <p:cNvSpPr>
            <a:spLocks noGrp="1"/>
          </p:cNvSpPr>
          <p:nvPr>
            <p:ph type="title"/>
          </p:nvPr>
        </p:nvSpPr>
        <p:spPr>
          <a:xfrm>
            <a:off x="0" y="304800"/>
            <a:ext cx="6521669" cy="1143000"/>
          </a:xfrm>
        </p:spPr>
        <p:txBody>
          <a:bodyPr>
            <a:noAutofit/>
            <a:scene3d>
              <a:camera prst="orthographicFront"/>
              <a:lightRig rig="glow" dir="tl">
                <a:rot lat="0" lon="0" rev="5400000"/>
              </a:lightRig>
            </a:scene3d>
            <a:sp3d contourW="12700">
              <a:bevelT w="25400" h="25400"/>
              <a:contourClr>
                <a:schemeClr val="accent6">
                  <a:shade val="73000"/>
                </a:schemeClr>
              </a:contourClr>
            </a:sp3d>
          </a:bodyPr>
          <a:lstStyle/>
          <a:p>
            <a:r>
              <a:rPr lang="en-US" sz="63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POCKET VETO</a:t>
            </a:r>
            <a:endParaRPr lang="en-US" sz="63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Tree>
    <p:extLst>
      <p:ext uri="{BB962C8B-B14F-4D97-AF65-F5344CB8AC3E}">
        <p14:creationId xmlns:p14="http://schemas.microsoft.com/office/powerpoint/2010/main" val="260561179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flip="none" rotWithShape="1">
          <a:gsLst>
            <a:gs pos="62000">
              <a:schemeClr val="tx1">
                <a:lumMod val="90000"/>
                <a:lumOff val="10000"/>
              </a:schemeClr>
            </a:gs>
            <a:gs pos="22000">
              <a:schemeClr val="tx1"/>
            </a:gs>
            <a:gs pos="100000">
              <a:schemeClr val="tx2"/>
            </a:gs>
          </a:gsLst>
          <a:lin ang="27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 y="-152400"/>
            <a:ext cx="9144001" cy="1600201"/>
          </a:xfrm>
        </p:spPr>
        <p:txBody>
          <a:bodyPr>
            <a:norm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8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The Score in 1864</a:t>
            </a:r>
            <a:endParaRPr lang="en-US"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6" name="Content Placeholder 5"/>
          <p:cNvSpPr>
            <a:spLocks noGrp="1"/>
          </p:cNvSpPr>
          <p:nvPr>
            <p:ph sz="half" idx="2"/>
          </p:nvPr>
        </p:nvSpPr>
        <p:spPr>
          <a:xfrm>
            <a:off x="228600" y="2724329"/>
            <a:ext cx="2743200" cy="3048000"/>
          </a:xfrm>
        </p:spPr>
        <p:txBody>
          <a:bodyPr>
            <a:normAutofit/>
          </a:bodyPr>
          <a:lstStyle/>
          <a:p>
            <a:pPr algn="ctr">
              <a:buNone/>
            </a:pPr>
            <a:r>
              <a:rPr lang="en-US" sz="16600" b="1" dirty="0" smtClean="0">
                <a:solidFill>
                  <a:schemeClr val="bg2">
                    <a:lumMod val="40000"/>
                    <a:lumOff val="60000"/>
                  </a:schemeClr>
                </a:solidFill>
              </a:rPr>
              <a:t>1</a:t>
            </a:r>
            <a:endParaRPr lang="en-US" sz="16600" b="1" dirty="0">
              <a:solidFill>
                <a:schemeClr val="bg2">
                  <a:lumMod val="40000"/>
                  <a:lumOff val="60000"/>
                </a:schemeClr>
              </a:solidFill>
            </a:endParaRPr>
          </a:p>
        </p:txBody>
      </p:sp>
      <p:sp>
        <p:nvSpPr>
          <p:cNvPr id="8" name="Content Placeholder 7"/>
          <p:cNvSpPr>
            <a:spLocks noGrp="1"/>
          </p:cNvSpPr>
          <p:nvPr>
            <p:ph sz="quarter" idx="4"/>
          </p:nvPr>
        </p:nvSpPr>
        <p:spPr>
          <a:xfrm>
            <a:off x="4876800" y="2754491"/>
            <a:ext cx="4041775" cy="2713038"/>
          </a:xfrm>
        </p:spPr>
        <p:txBody>
          <a:bodyPr>
            <a:normAutofit/>
          </a:bodyPr>
          <a:lstStyle/>
          <a:p>
            <a:pPr algn="ctr">
              <a:buNone/>
            </a:pPr>
            <a:r>
              <a:rPr lang="en-US" sz="16600" b="1" dirty="0" smtClean="0">
                <a:solidFill>
                  <a:schemeClr val="bg2">
                    <a:lumMod val="40000"/>
                    <a:lumOff val="60000"/>
                  </a:schemeClr>
                </a:solidFill>
              </a:rPr>
              <a:t>0</a:t>
            </a:r>
          </a:p>
        </p:txBody>
      </p:sp>
      <p:pic>
        <p:nvPicPr>
          <p:cNvPr id="45057" name="Picture 1" descr="C:\Documents and Settings\trichey\Local Settings\Temporary Internet Files\Content.IE5\6GEFJVR6\MP900446956[1].jpg"/>
          <p:cNvPicPr>
            <a:picLocks noChangeAspect="1" noChangeArrowheads="1"/>
          </p:cNvPicPr>
          <p:nvPr/>
        </p:nvPicPr>
        <p:blipFill rotWithShape="1">
          <a:blip r:embed="rId3" cstate="screen">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60000"/>
                    </a14:imgEffect>
                  </a14:imgLayer>
                </a14:imgProps>
              </a:ext>
              <a:ext uri="{28A0092B-C50C-407E-A947-70E740481C1C}">
                <a14:useLocalDpi xmlns:a14="http://schemas.microsoft.com/office/drawing/2010/main"/>
              </a:ext>
            </a:extLst>
          </a:blip>
          <a:srcRect l="6578" r="6514" b="3948"/>
          <a:stretch/>
        </p:blipFill>
        <p:spPr bwMode="auto">
          <a:xfrm>
            <a:off x="-1" y="1295401"/>
            <a:ext cx="9144001" cy="5562600"/>
          </a:xfrm>
          <a:prstGeom prst="rect">
            <a:avLst/>
          </a:prstGeom>
          <a:noFill/>
        </p:spPr>
      </p:pic>
      <p:sp>
        <p:nvSpPr>
          <p:cNvPr id="3" name="Rectangle 2"/>
          <p:cNvSpPr/>
          <p:nvPr/>
        </p:nvSpPr>
        <p:spPr>
          <a:xfrm>
            <a:off x="685799" y="3542437"/>
            <a:ext cx="4114801" cy="877163"/>
          </a:xfrm>
          <a:prstGeom prst="rect">
            <a:avLst/>
          </a:prstGeom>
          <a:solidFill>
            <a:srgbClr val="080808"/>
          </a:solidFill>
          <a:effectLst>
            <a:softEdge rad="63500"/>
          </a:effectLst>
        </p:spPr>
        <p:txBody>
          <a:bodyPr wrap="square">
            <a:spAutoFit/>
          </a:bodyPr>
          <a:lstStyle/>
          <a:p>
            <a:r>
              <a:rPr lang="en-US" sz="5100" b="1" dirty="0" smtClean="0">
                <a:solidFill>
                  <a:schemeClr val="bg2">
                    <a:lumMod val="40000"/>
                    <a:lumOff val="60000"/>
                  </a:schemeClr>
                </a:solidFill>
              </a:rPr>
              <a:t>PRESIDENTIAL</a:t>
            </a:r>
            <a:endParaRPr lang="en-US" sz="5100" b="1" dirty="0">
              <a:solidFill>
                <a:schemeClr val="bg2">
                  <a:lumMod val="40000"/>
                  <a:lumOff val="60000"/>
                </a:schemeClr>
              </a:solidFill>
            </a:endParaRPr>
          </a:p>
        </p:txBody>
      </p:sp>
      <p:sp>
        <p:nvSpPr>
          <p:cNvPr id="11" name="Rectangle 10"/>
          <p:cNvSpPr/>
          <p:nvPr/>
        </p:nvSpPr>
        <p:spPr>
          <a:xfrm>
            <a:off x="457201" y="4419600"/>
            <a:ext cx="4343400" cy="861774"/>
          </a:xfrm>
          <a:prstGeom prst="rect">
            <a:avLst/>
          </a:prstGeom>
          <a:solidFill>
            <a:srgbClr val="080808"/>
          </a:solidFill>
          <a:effectLst>
            <a:softEdge rad="63500"/>
          </a:effectLst>
        </p:spPr>
        <p:txBody>
          <a:bodyPr wrap="square" tIns="91440" bIns="91440">
            <a:spAutoFit/>
          </a:bodyPr>
          <a:lstStyle/>
          <a:p>
            <a:r>
              <a:rPr lang="en-US" sz="4400" b="1" dirty="0">
                <a:solidFill>
                  <a:schemeClr val="bg2">
                    <a:lumMod val="40000"/>
                    <a:lumOff val="60000"/>
                  </a:schemeClr>
                </a:solidFill>
              </a:rPr>
              <a:t>CONGRESSIONAL</a:t>
            </a:r>
            <a:endParaRPr lang="en-US" sz="4800" b="1" dirty="0">
              <a:solidFill>
                <a:schemeClr val="bg2">
                  <a:lumMod val="40000"/>
                  <a:lumOff val="60000"/>
                </a:schemeClr>
              </a:solidFill>
            </a:endParaRPr>
          </a:p>
        </p:txBody>
      </p:sp>
      <p:sp>
        <p:nvSpPr>
          <p:cNvPr id="9" name="Rectangle 8"/>
          <p:cNvSpPr/>
          <p:nvPr/>
        </p:nvSpPr>
        <p:spPr>
          <a:xfrm>
            <a:off x="5290682" y="3565519"/>
            <a:ext cx="497252" cy="830997"/>
          </a:xfrm>
          <a:prstGeom prst="rect">
            <a:avLst/>
          </a:prstGeom>
        </p:spPr>
        <p:txBody>
          <a:bodyPr wrap="none">
            <a:spAutoFit/>
          </a:bodyPr>
          <a:lstStyle/>
          <a:p>
            <a:r>
              <a:rPr lang="en-US" sz="4800" b="1" dirty="0" smtClean="0">
                <a:solidFill>
                  <a:schemeClr val="bg2">
                    <a:lumMod val="40000"/>
                    <a:lumOff val="60000"/>
                  </a:schemeClr>
                </a:solidFill>
              </a:rPr>
              <a:t>1</a:t>
            </a:r>
            <a:endParaRPr lang="en-US" sz="4800" dirty="0"/>
          </a:p>
        </p:txBody>
      </p:sp>
      <p:sp>
        <p:nvSpPr>
          <p:cNvPr id="13" name="Rectangle 12"/>
          <p:cNvSpPr/>
          <p:nvPr/>
        </p:nvSpPr>
        <p:spPr>
          <a:xfrm>
            <a:off x="5293948" y="4426803"/>
            <a:ext cx="497252" cy="830997"/>
          </a:xfrm>
          <a:prstGeom prst="rect">
            <a:avLst/>
          </a:prstGeom>
        </p:spPr>
        <p:txBody>
          <a:bodyPr wrap="none">
            <a:spAutoFit/>
          </a:bodyPr>
          <a:lstStyle/>
          <a:p>
            <a:r>
              <a:rPr lang="en-US" sz="4800" b="1" dirty="0" smtClean="0">
                <a:solidFill>
                  <a:schemeClr val="bg2">
                    <a:lumMod val="40000"/>
                    <a:lumOff val="60000"/>
                  </a:schemeClr>
                </a:solidFill>
              </a:rPr>
              <a:t>0</a:t>
            </a:r>
            <a:endParaRPr lang="en-US" sz="4800"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26" presetClass="emph" presetSubtype="0" fill="hold" grpId="0" nodeType="afterEffect">
                                  <p:stCondLst>
                                    <p:cond delay="0"/>
                                  </p:stCondLst>
                                  <p:childTnLst>
                                    <p:animEffect transition="out" filter="fade">
                                      <p:cBhvr>
                                        <p:cTn id="10" dur="500" tmFilter="0, 0; .2, .5; .8, .5; 1, 0"/>
                                        <p:tgtEl>
                                          <p:spTgt spid="9"/>
                                        </p:tgtEl>
                                      </p:cBhvr>
                                    </p:animEffect>
                                    <p:animScale>
                                      <p:cBhvr>
                                        <p:cTn id="11" dur="250" autoRev="1" fill="hold"/>
                                        <p:tgtEl>
                                          <p:spTgt spid="9"/>
                                        </p:tgtEl>
                                      </p:cBhvr>
                                      <p:by x="105000" y="105000"/>
                                    </p:animScale>
                                  </p:childTnLst>
                                </p:cTn>
                              </p:par>
                            </p:childTnLst>
                          </p:cTn>
                        </p:par>
                        <p:par>
                          <p:cTn id="12" fill="hold">
                            <p:stCondLst>
                              <p:cond delay="1000"/>
                            </p:stCondLst>
                            <p:childTnLst>
                              <p:par>
                                <p:cTn id="13" presetID="10" presetClass="entr" presetSubtype="0" fill="hold" grpId="1"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26" presetClass="emph" presetSubtype="0" fill="hold" grpId="0" nodeType="afterEffect">
                                  <p:stCondLst>
                                    <p:cond delay="0"/>
                                  </p:stCondLst>
                                  <p:childTnLst>
                                    <p:animEffect transition="out" filter="fade">
                                      <p:cBhvr>
                                        <p:cTn id="18" dur="500" tmFilter="0, 0; .2, .5; .8, .5; 1, 0"/>
                                        <p:tgtEl>
                                          <p:spTgt spid="13"/>
                                        </p:tgtEl>
                                      </p:cBhvr>
                                    </p:animEffect>
                                    <p:animScale>
                                      <p:cBhvr>
                                        <p:cTn id="19" dur="250"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3" grpId="0"/>
      <p:bldP spid="13" grpId="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flip="none" rotWithShape="1">
          <a:gsLst>
            <a:gs pos="62000">
              <a:schemeClr val="tx1">
                <a:lumMod val="90000"/>
                <a:lumOff val="10000"/>
              </a:schemeClr>
            </a:gs>
            <a:gs pos="22000">
              <a:schemeClr val="tx1"/>
            </a:gs>
            <a:gs pos="100000">
              <a:schemeClr val="tx2"/>
            </a:gs>
          </a:gsLst>
          <a:lin ang="2700000" scaled="1"/>
          <a:tileRect/>
        </a:grad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a:stretch>
            <a:fillRect/>
          </a:stretch>
        </p:blipFill>
        <p:spPr bwMode="auto">
          <a:xfrm>
            <a:off x="-15970" y="1295401"/>
            <a:ext cx="9159970" cy="5562600"/>
          </a:xfrm>
          <a:prstGeom prst="rect">
            <a:avLst/>
          </a:prstGeom>
          <a:noFill/>
          <a:ln w="9525">
            <a:noFill/>
            <a:miter lim="800000"/>
            <a:headEnd/>
            <a:tailEnd/>
          </a:ln>
          <a:effectLst/>
        </p:spPr>
      </p:pic>
      <p:sp>
        <p:nvSpPr>
          <p:cNvPr id="6" name="Title 1"/>
          <p:cNvSpPr>
            <a:spLocks noGrp="1"/>
          </p:cNvSpPr>
          <p:nvPr>
            <p:ph type="title"/>
          </p:nvPr>
        </p:nvSpPr>
        <p:spPr>
          <a:xfrm>
            <a:off x="76200" y="-76200"/>
            <a:ext cx="8534400" cy="990600"/>
          </a:xfr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l"/>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Appomattox Court House</a:t>
            </a:r>
            <a:endParaRPr lang="en-US"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7" name="TextBox 6"/>
          <p:cNvSpPr txBox="1"/>
          <p:nvPr/>
        </p:nvSpPr>
        <p:spPr>
          <a:xfrm>
            <a:off x="6705600" y="772180"/>
            <a:ext cx="2406868" cy="523220"/>
          </a:xfrm>
          <a:prstGeom prst="rect">
            <a:avLst/>
          </a:prstGeom>
          <a:noFill/>
        </p:spPr>
        <p:txBody>
          <a:bodyPr wrap="square" rtlCol="0">
            <a:spAutoFit/>
          </a:bodyPr>
          <a:lstStyle/>
          <a:p>
            <a:pPr algn="ctr"/>
            <a:r>
              <a:rPr lang="en-US" sz="2800" b="1" dirty="0" smtClean="0">
                <a:solidFill>
                  <a:schemeClr val="bg2">
                    <a:lumMod val="40000"/>
                    <a:lumOff val="60000"/>
                  </a:schemeClr>
                </a:solidFill>
              </a:rPr>
              <a:t>April 12, 1865</a:t>
            </a:r>
            <a:endParaRPr lang="en-US" sz="2800" b="1" dirty="0">
              <a:solidFill>
                <a:schemeClr val="bg2">
                  <a:lumMod val="40000"/>
                  <a:lumOff val="60000"/>
                </a:schemeClr>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flip="none" rotWithShape="1">
          <a:gsLst>
            <a:gs pos="62000">
              <a:schemeClr val="tx1">
                <a:lumMod val="90000"/>
                <a:lumOff val="10000"/>
              </a:schemeClr>
            </a:gs>
            <a:gs pos="22000">
              <a:schemeClr val="tx1"/>
            </a:gs>
            <a:gs pos="100000">
              <a:schemeClr val="tx2"/>
            </a:gs>
          </a:gsLst>
          <a:lin ang="2700000" scaled="1"/>
          <a:tileRect/>
        </a:gra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0" y="152400"/>
            <a:ext cx="8915400" cy="1600200"/>
          </a:xfr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6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An Account of a</a:t>
            </a:r>
            <a:r>
              <a:rPr lang="en-US" sz="6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r>
            <a:br>
              <a:rPr lang="en-US" sz="6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br>
            <a:r>
              <a:rPr lang="en-US" sz="6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Confederate Surrender</a:t>
            </a:r>
            <a:endParaRPr lang="en-US" sz="6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6" name="Text Placeholder 5"/>
          <p:cNvSpPr>
            <a:spLocks noGrp="1"/>
          </p:cNvSpPr>
          <p:nvPr>
            <p:ph type="body" idx="1"/>
          </p:nvPr>
        </p:nvSpPr>
        <p:spPr>
          <a:xfrm>
            <a:off x="5181600" y="5943600"/>
            <a:ext cx="3930869" cy="803275"/>
          </a:xfrm>
        </p:spPr>
        <p:txBody>
          <a:bodyPr>
            <a:noAutofit/>
          </a:bodyPr>
          <a:lstStyle/>
          <a:p>
            <a:pPr algn="ctr"/>
            <a:r>
              <a:rPr lang="en-US" sz="2800" dirty="0" smtClean="0">
                <a:solidFill>
                  <a:schemeClr val="bg2">
                    <a:lumMod val="40000"/>
                    <a:lumOff val="60000"/>
                  </a:schemeClr>
                </a:solidFill>
              </a:rPr>
              <a:t>Gen. Richard Taylor, CSA</a:t>
            </a:r>
          </a:p>
          <a:p>
            <a:pPr algn="ctr"/>
            <a:r>
              <a:rPr lang="en-US" sz="1800" dirty="0" smtClean="0">
                <a:solidFill>
                  <a:schemeClr val="bg2">
                    <a:lumMod val="40000"/>
                    <a:lumOff val="60000"/>
                  </a:schemeClr>
                </a:solidFill>
              </a:rPr>
              <a:t>(Son of President Zachary Taylor)</a:t>
            </a:r>
            <a:endParaRPr lang="en-US" sz="1800" dirty="0">
              <a:solidFill>
                <a:schemeClr val="bg2">
                  <a:lumMod val="40000"/>
                  <a:lumOff val="60000"/>
                </a:schemeClr>
              </a:solidFill>
            </a:endParaRPr>
          </a:p>
        </p:txBody>
      </p:sp>
      <p:sp>
        <p:nvSpPr>
          <p:cNvPr id="69635" name="Rectangle 3"/>
          <p:cNvSpPr>
            <a:spLocks noGrp="1" noChangeArrowheads="1"/>
          </p:cNvSpPr>
          <p:nvPr>
            <p:ph sz="half" idx="2"/>
          </p:nvPr>
        </p:nvSpPr>
        <p:spPr bwMode="auto">
          <a:xfrm>
            <a:off x="228600" y="1920419"/>
            <a:ext cx="5029200" cy="470898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bg2">
                    <a:lumMod val="40000"/>
                    <a:lumOff val="60000"/>
                  </a:schemeClr>
                </a:solidFill>
                <a:effectLst/>
                <a:latin typeface="Calibri" pitchFamily="34" charset="0"/>
                <a:ea typeface="Times New Roman" pitchFamily="18" charset="0"/>
                <a:cs typeface="Arial" pitchFamily="34" charset="0"/>
              </a:rPr>
              <a:t>General Canby met me with much urbanity. We retired to a room, and in a few moments agreed upon a truce… Then, rejoining the throng of officers, introductions and many pleasant civilities passed… A bountiful luncheon was spread, of which we partook, with joyous poppings of champagne-corks… the first agreeable explosive sounds I had heard for years. The air of "Hail Columbia," which the band in attendance struck up, was instantly changed by Canby's order to that of "Dixie;" but I insisted on the first, and expressed a hope that Columbia would be again a happy land, a sentiment by many libations. </a:t>
            </a:r>
            <a:endParaRPr kumimoji="0" lang="en-US" sz="3600" b="1" i="0" u="none" strike="noStrike" cap="none" normalizeH="0" baseline="0" dirty="0" smtClean="0">
              <a:ln>
                <a:noFill/>
              </a:ln>
              <a:solidFill>
                <a:schemeClr val="bg2">
                  <a:lumMod val="40000"/>
                  <a:lumOff val="60000"/>
                </a:schemeClr>
              </a:solidFill>
              <a:effectLst/>
              <a:latin typeface="Arial" pitchFamily="34" charset="0"/>
            </a:endParaRPr>
          </a:p>
        </p:txBody>
      </p:sp>
      <p:pic>
        <p:nvPicPr>
          <p:cNvPr id="69634" name="Picture 2" descr="File:Richard Taylor.jpg">
            <a:hlinkClick r:id="rId3"/>
          </p:cNvPr>
          <p:cNvPicPr>
            <a:picLocks noGrp="1" noChangeAspect="1" noChangeArrowheads="1"/>
          </p:cNvPicPr>
          <p:nvPr>
            <p:ph sz="quarter" idx="4"/>
          </p:nvPr>
        </p:nvPicPr>
        <p:blipFill rotWithShape="1">
          <a:blip r:embed="rId4" cstate="print"/>
          <a:srcRect l="6944" t="851" b="21981"/>
          <a:stretch/>
        </p:blipFill>
        <p:spPr bwMode="auto">
          <a:xfrm>
            <a:off x="5410200" y="1876097"/>
            <a:ext cx="3594845" cy="4049123"/>
          </a:xfrm>
          <a:prstGeom prst="rect">
            <a:avLst/>
          </a:prstGeom>
          <a:noFill/>
          <a:effectLst>
            <a:softEdge rad="63500"/>
          </a:effectLst>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flip="none" rotWithShape="1">
          <a:gsLst>
            <a:gs pos="52000">
              <a:schemeClr val="bg1">
                <a:lumMod val="75000"/>
              </a:schemeClr>
            </a:gs>
            <a:gs pos="22000">
              <a:schemeClr val="bg1">
                <a:lumMod val="85000"/>
              </a:schemeClr>
            </a:gs>
            <a:gs pos="76000">
              <a:srgbClr val="B3B3B3"/>
            </a:gs>
            <a:gs pos="100000">
              <a:schemeClr val="bg1">
                <a:lumMod val="50000"/>
              </a:schemeClr>
            </a:gs>
          </a:gsLst>
          <a:lin ang="2700000" scaled="1"/>
          <a:tileRect/>
        </a:gradFill>
        <a:effectLst/>
      </p:bgPr>
    </p:bg>
    <p:spTree>
      <p:nvGrpSpPr>
        <p:cNvPr id="1" name=""/>
        <p:cNvGrpSpPr/>
        <p:nvPr/>
      </p:nvGrpSpPr>
      <p:grpSpPr>
        <a:xfrm>
          <a:off x="0" y="0"/>
          <a:ext cx="0" cy="0"/>
          <a:chOff x="0" y="0"/>
          <a:chExt cx="0" cy="0"/>
        </a:xfrm>
      </p:grpSpPr>
      <p:pic>
        <p:nvPicPr>
          <p:cNvPr id="168962" name="Picture 2" descr="http://niahd.wm.edu/attachments/8475.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5" name="Rectangle 4">
            <a:hlinkClick r:id="rId4"/>
          </p:cNvPr>
          <p:cNvSpPr/>
          <p:nvPr/>
        </p:nvSpPr>
        <p:spPr>
          <a:xfrm>
            <a:off x="5257800" y="6172200"/>
            <a:ext cx="3657600" cy="461665"/>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lgn="ctr"/>
            <a:r>
              <a:rPr lang="en-US" sz="2400" b="1" i="1" dirty="0" smtClean="0"/>
              <a:t>New York Times </a:t>
            </a:r>
            <a:r>
              <a:rPr lang="en-US" sz="2400" b="1" dirty="0" smtClean="0"/>
              <a:t>Article</a:t>
            </a:r>
            <a:endParaRPr lang="en-US" sz="2400" b="1" i="1" dirty="0"/>
          </a:p>
        </p:txBody>
      </p:sp>
      <p:sp>
        <p:nvSpPr>
          <p:cNvPr id="4" name="Rectangle 3"/>
          <p:cNvSpPr/>
          <p:nvPr/>
        </p:nvSpPr>
        <p:spPr>
          <a:xfrm>
            <a:off x="5105400" y="798493"/>
            <a:ext cx="2819400" cy="954107"/>
          </a:xfrm>
          <a:prstGeom prst="rect">
            <a:avLst/>
          </a:prstGeom>
          <a:solidFill>
            <a:schemeClr val="bg1">
              <a:alpha val="15000"/>
            </a:schemeClr>
          </a:solidFill>
        </p:spPr>
        <p:txBody>
          <a:bodyPr wrap="square">
            <a:spAutoFit/>
          </a:bodyPr>
          <a:lstStyle/>
          <a:p>
            <a:pPr algn="ctr"/>
            <a:r>
              <a:rPr lang="en-US" sz="3200" b="1" dirty="0"/>
              <a:t>Richmond, VA</a:t>
            </a:r>
            <a:br>
              <a:rPr lang="en-US" sz="3200" b="1" dirty="0"/>
            </a:br>
            <a:r>
              <a:rPr lang="en-US" sz="2400" b="1" i="1" dirty="0"/>
              <a:t>Dedicated 2003</a:t>
            </a:r>
            <a:endParaRPr lang="en-US" sz="2400" dirty="0"/>
          </a:p>
        </p:txBody>
      </p:sp>
      <p:sp>
        <p:nvSpPr>
          <p:cNvPr id="7" name="Title 6"/>
          <p:cNvSpPr>
            <a:spLocks noGrp="1"/>
          </p:cNvSpPr>
          <p:nvPr>
            <p:ph type="title"/>
          </p:nvPr>
        </p:nvSpPr>
        <p:spPr>
          <a:xfrm>
            <a:off x="4724400" y="0"/>
            <a:ext cx="4457700" cy="990600"/>
          </a:xfrm>
          <a:solidFill>
            <a:schemeClr val="bg2">
              <a:lumMod val="20000"/>
              <a:lumOff val="80000"/>
              <a:alpha val="20000"/>
            </a:schemeClr>
          </a:solidFill>
        </p:spPr>
        <p:txBody>
          <a:bodyPr>
            <a:normAutofit fontScale="90000"/>
          </a:bodyPr>
          <a:lstStyle/>
          <a:p>
            <a:pPr lvl="0">
              <a:spcBef>
                <a:spcPts val="0"/>
              </a:spcBef>
            </a:pPr>
            <a:r>
              <a:rPr lang="en-US" sz="5400" b="1" dirty="0">
                <a:ln w="11430"/>
                <a:solidFill>
                  <a:srgbClr val="20293F"/>
                </a:solidFill>
                <a:effectLst>
                  <a:outerShdw blurRad="80000" dist="40000" dir="5040000" algn="tl">
                    <a:srgbClr val="000000">
                      <a:alpha val="30000"/>
                    </a:srgbClr>
                  </a:outerShdw>
                </a:effectLst>
                <a:ea typeface="+mn-ea"/>
                <a:cs typeface="+mn-cs"/>
              </a:rPr>
              <a:t>Lincoln </a:t>
            </a:r>
            <a:r>
              <a:rPr lang="en-US" sz="5400" b="1" dirty="0" smtClean="0">
                <a:ln w="11430"/>
                <a:solidFill>
                  <a:srgbClr val="20293F"/>
                </a:solidFill>
                <a:effectLst>
                  <a:outerShdw blurRad="80000" dist="40000" dir="5040000" algn="tl">
                    <a:srgbClr val="000000">
                      <a:alpha val="30000"/>
                    </a:srgbClr>
                  </a:outerShdw>
                </a:effectLst>
                <a:ea typeface="+mn-ea"/>
                <a:cs typeface="+mn-cs"/>
              </a:rPr>
              <a:t>Statue</a:t>
            </a:r>
            <a:endParaRPr 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flip="none" rotWithShape="1">
          <a:gsLst>
            <a:gs pos="62000">
              <a:schemeClr val="bg1">
                <a:lumMod val="65000"/>
              </a:schemeClr>
            </a:gs>
            <a:gs pos="22000">
              <a:schemeClr val="bg1">
                <a:lumMod val="75000"/>
              </a:schemeClr>
            </a:gs>
            <a:gs pos="100000">
              <a:schemeClr val="bg1">
                <a:lumMod val="50000"/>
              </a:schemeClr>
            </a:gs>
          </a:gsLst>
          <a:lin ang="2700000" scaled="1"/>
          <a:tileRect/>
        </a:gradFill>
        <a:effectLst/>
      </p:bgPr>
    </p:bg>
    <p:spTree>
      <p:nvGrpSpPr>
        <p:cNvPr id="1" name=""/>
        <p:cNvGrpSpPr/>
        <p:nvPr/>
      </p:nvGrpSpPr>
      <p:grpSpPr>
        <a:xfrm>
          <a:off x="0" y="0"/>
          <a:ext cx="0" cy="0"/>
          <a:chOff x="0" y="0"/>
          <a:chExt cx="0" cy="0"/>
        </a:xfrm>
      </p:grpSpPr>
      <p:pic>
        <p:nvPicPr>
          <p:cNvPr id="8194" name="Picture 2" descr="http://upload.wikimedia.org/wikipedia/commons/thumb/6/6f/Seal_of_Virginia.svg/1000px-Seal_of_Virginia.sv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0"/>
            <a:ext cx="6858000" cy="6858000"/>
          </a:xfrm>
          <a:prstGeom prst="rect">
            <a:avLst/>
          </a:prstGeom>
          <a:noFill/>
          <a:effectLst>
            <a:glow rad="101600">
              <a:schemeClr val="accent2">
                <a:satMod val="175000"/>
                <a:alpha val="40000"/>
              </a:schemeClr>
            </a:glow>
            <a:softEdge rad="1270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290923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File:1860s White House.jpg"/>
          <p:cNvPicPr>
            <a:picLocks noChangeAspect="1" noChangeArrowheads="1"/>
          </p:cNvPicPr>
          <p:nvPr/>
        </p:nvPicPr>
        <p:blipFill rotWithShape="1">
          <a:blip r:embed="rId3">
            <a:extLst>
              <a:ext uri="{28A0092B-C50C-407E-A947-70E740481C1C}">
                <a14:useLocalDpi xmlns:a14="http://schemas.microsoft.com/office/drawing/2010/main" val="0"/>
              </a:ext>
            </a:extLst>
          </a:blip>
          <a:srcRect l="15476" r="11842" b="23553"/>
          <a:stretch/>
        </p:blipFill>
        <p:spPr bwMode="auto">
          <a:xfrm>
            <a:off x="0" y="1"/>
            <a:ext cx="9144000" cy="6864584"/>
          </a:xfrm>
          <a:prstGeom prst="rect">
            <a:avLst/>
          </a:prstGeom>
          <a:noFill/>
          <a:extLst>
            <a:ext uri="{909E8E84-426E-40DD-AFC4-6F175D3DCCD1}">
              <a14:hiddenFill xmlns:a14="http://schemas.microsoft.com/office/drawing/2010/main">
                <a:solidFill>
                  <a:srgbClr val="FFFFFF"/>
                </a:solidFill>
              </a14:hiddenFill>
            </a:ext>
          </a:extLst>
        </p:spPr>
      </p:pic>
      <p:sp>
        <p:nvSpPr>
          <p:cNvPr id="14" name="Title 1"/>
          <p:cNvSpPr>
            <a:spLocks noGrp="1"/>
          </p:cNvSpPr>
          <p:nvPr>
            <p:ph type="ctrTitle"/>
          </p:nvPr>
        </p:nvSpPr>
        <p:spPr>
          <a:xfrm>
            <a:off x="152400" y="228600"/>
            <a:ext cx="5319963" cy="1905000"/>
          </a:xfrm>
        </p:spPr>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l">
              <a:lnSpc>
                <a:spcPct val="85000"/>
              </a:lnSpc>
            </a:pPr>
            <a:r>
              <a:rPr lang="en-US" sz="8800" b="1" u="sng" dirty="0" smtClean="0">
                <a:ln w="11430"/>
                <a:solidFill>
                  <a:schemeClr val="tx1">
                    <a:lumMod val="90000"/>
                    <a:lumOff val="10000"/>
                  </a:schemeClr>
                </a:solidFill>
                <a:effectLst>
                  <a:outerShdw blurRad="80000" dist="40000" dir="5040000" algn="tl">
                    <a:srgbClr val="000000">
                      <a:alpha val="30000"/>
                    </a:srgbClr>
                  </a:outerShdw>
                </a:effectLst>
              </a:rPr>
              <a:t>USHC 3.3</a:t>
            </a:r>
            <a:endParaRPr lang="en-US" sz="8000" b="1" u="sng" dirty="0">
              <a:ln w="11430"/>
              <a:solidFill>
                <a:schemeClr val="tx1">
                  <a:lumMod val="90000"/>
                  <a:lumOff val="10000"/>
                </a:schemeClr>
              </a:solidFill>
              <a:effectLst>
                <a:glow rad="101600">
                  <a:schemeClr val="bg1">
                    <a:alpha val="60000"/>
                  </a:schemeClr>
                </a:glow>
                <a:outerShdw blurRad="80000" dist="40000" dir="5040000" algn="tl">
                  <a:srgbClr val="000000">
                    <a:alpha val="30000"/>
                  </a:srgbClr>
                </a:outerShdw>
              </a:effectLst>
            </a:endParaRPr>
          </a:p>
        </p:txBody>
      </p:sp>
      <p:sp>
        <p:nvSpPr>
          <p:cNvPr id="7" name="Rectangle 6"/>
          <p:cNvSpPr/>
          <p:nvPr/>
        </p:nvSpPr>
        <p:spPr>
          <a:xfrm>
            <a:off x="-14037" y="4199979"/>
            <a:ext cx="9172074" cy="2664606"/>
          </a:xfrm>
          <a:prstGeom prst="rect">
            <a:avLst/>
          </a:prstGeom>
          <a:gradFill flip="none" rotWithShape="1">
            <a:gsLst>
              <a:gs pos="43000">
                <a:schemeClr val="tx2">
                  <a:lumMod val="50000"/>
                  <a:alpha val="85000"/>
                </a:schemeClr>
              </a:gs>
              <a:gs pos="100000">
                <a:schemeClr val="accent1">
                  <a:tint val="23500"/>
                  <a:satMod val="160000"/>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tx1"/>
              </a:solidFill>
            </a:endParaRPr>
          </a:p>
        </p:txBody>
      </p:sp>
      <p:sp>
        <p:nvSpPr>
          <p:cNvPr id="8" name="TextBox 7"/>
          <p:cNvSpPr txBox="1"/>
          <p:nvPr/>
        </p:nvSpPr>
        <p:spPr>
          <a:xfrm>
            <a:off x="318837" y="5035785"/>
            <a:ext cx="8610600" cy="1569660"/>
          </a:xfrm>
          <a:prstGeom prst="rect">
            <a:avLst/>
          </a:prstGeom>
          <a:noFill/>
        </p:spPr>
        <p:txBody>
          <a:bodyPr wrap="square" rtlCol="0">
            <a:spAutoFit/>
          </a:bodyPr>
          <a:lstStyle/>
          <a:p>
            <a:r>
              <a:rPr lang="en-US" sz="2400" b="1" dirty="0">
                <a:solidFill>
                  <a:schemeClr val="bg1"/>
                </a:solidFill>
                <a:latin typeface="+mj-lt"/>
              </a:rPr>
              <a:t>Analyze the effects of Reconstruction on the southern states and on the role of the federal government, including the impact of the thirteenth, fourteenth, and fifteenth amendments on opportunities for African Americans.</a:t>
            </a:r>
          </a:p>
        </p:txBody>
      </p:sp>
      <p:pic>
        <p:nvPicPr>
          <p:cNvPr id="9" name="Picture 4" descr="http://reading-calendars.pbworks.com/f/1295639331/SCDE_logo_BW-300dpi.jpg">
            <a:hlinkClick r:id="rId4"/>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707563" y="704850"/>
            <a:ext cx="3284037" cy="838200"/>
          </a:xfrm>
          <a:prstGeom prst="roundRect">
            <a:avLst>
              <a:gd name="adj" fmla="val 44977"/>
            </a:avLst>
          </a:prstGeom>
          <a:ln>
            <a:noFill/>
          </a:ln>
          <a:effectLst>
            <a:outerShdw blurRad="76200" dist="38100" dir="7800000" algn="tl" rotWithShape="0">
              <a:srgbClr val="000000">
                <a:alpha val="40000"/>
              </a:srgbClr>
            </a:outerShdw>
            <a:softEdge rad="63500"/>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4519067"/>
      </p:ext>
    </p:extLst>
  </p:cSld>
  <p:clrMapOvr>
    <a:overrideClrMapping bg1="lt1" tx1="dk1" bg2="lt2" tx2="dk2" accent1="accent1" accent2="accent2" accent3="accent3" accent4="accent4" accent5="accent5" accent6="accent6" hlink="hlink" folHlink="folHlink"/>
  </p:clrMapOvr>
  <p:transition advTm="1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flip="none" rotWithShape="1">
          <a:gsLst>
            <a:gs pos="62000">
              <a:schemeClr val="bg1">
                <a:lumMod val="65000"/>
              </a:schemeClr>
            </a:gs>
            <a:gs pos="22000">
              <a:schemeClr val="bg1">
                <a:lumMod val="75000"/>
              </a:schemeClr>
            </a:gs>
            <a:gs pos="100000">
              <a:schemeClr val="bg1">
                <a:lumMod val="50000"/>
              </a:schemeClr>
            </a:gs>
          </a:gsLst>
          <a:lin ang="2700000" scaled="1"/>
          <a:tileRect/>
        </a:gradFill>
        <a:effectLst/>
      </p:bgPr>
    </p:bg>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2" cstate="print"/>
          <a:srcRect/>
          <a:stretch>
            <a:fillRect/>
          </a:stretch>
        </p:blipFill>
        <p:spPr bwMode="auto">
          <a:xfrm>
            <a:off x="0" y="228600"/>
            <a:ext cx="9144000" cy="6412230"/>
          </a:xfrm>
          <a:prstGeom prst="rect">
            <a:avLst/>
          </a:prstGeom>
          <a:noFill/>
          <a:ln w="9525">
            <a:noFill/>
            <a:miter lim="800000"/>
            <a:headEnd/>
            <a:tailEnd/>
          </a:ln>
          <a:effectLst/>
        </p:spPr>
      </p:pic>
      <p:sp>
        <p:nvSpPr>
          <p:cNvPr id="2" name="TextBox 1"/>
          <p:cNvSpPr txBox="1"/>
          <p:nvPr/>
        </p:nvSpPr>
        <p:spPr>
          <a:xfrm>
            <a:off x="4648200" y="1371600"/>
            <a:ext cx="2209800" cy="1055608"/>
          </a:xfrm>
          <a:prstGeom prst="wedgeRoundRectCallout">
            <a:avLst>
              <a:gd name="adj1" fmla="val 55377"/>
              <a:gd name="adj2" fmla="val 82289"/>
              <a:gd name="adj3" fmla="val 16667"/>
            </a:avLst>
          </a:prstGeom>
        </p:spPr>
        <p:style>
          <a:lnRef idx="3">
            <a:schemeClr val="lt1"/>
          </a:lnRef>
          <a:fillRef idx="1">
            <a:schemeClr val="dk1"/>
          </a:fillRef>
          <a:effectRef idx="1">
            <a:schemeClr val="dk1"/>
          </a:effectRef>
          <a:fontRef idx="minor">
            <a:schemeClr val="lt1"/>
          </a:fontRef>
        </p:style>
        <p:txBody>
          <a:bodyPr wrap="square" rtlCol="0">
            <a:spAutoFit/>
          </a:bodyPr>
          <a:lstStyle/>
          <a:p>
            <a:pPr algn="ctr"/>
            <a:r>
              <a:rPr lang="en-US" sz="2800" b="1" dirty="0" smtClean="0"/>
              <a:t>Sic Semper Tyrannis!</a:t>
            </a:r>
            <a:endParaRPr lang="en-US" sz="2800" b="1"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flip="none" rotWithShape="1">
          <a:gsLst>
            <a:gs pos="62000">
              <a:schemeClr val="tx1">
                <a:lumMod val="90000"/>
                <a:lumOff val="10000"/>
              </a:schemeClr>
            </a:gs>
            <a:gs pos="22000">
              <a:schemeClr val="tx1"/>
            </a:gs>
            <a:gs pos="100000">
              <a:schemeClr val="tx2"/>
            </a:gs>
          </a:gsLst>
          <a:lin ang="27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6" name="Picture 2" descr="execution of Abraham Lincolns killers"/>
          <p:cNvPicPr>
            <a:picLocks noChangeAspect="1" noChangeArrowheads="1"/>
          </p:cNvPicPr>
          <p:nvPr/>
        </p:nvPicPr>
        <p:blipFill>
          <a:blip r:embed="rId3" cstate="print"/>
          <a:srcRect/>
          <a:stretch>
            <a:fillRect/>
          </a:stretch>
        </p:blipFill>
        <p:spPr bwMode="auto">
          <a:xfrm>
            <a:off x="0" y="457200"/>
            <a:ext cx="9144000" cy="6061918"/>
          </a:xfrm>
          <a:prstGeom prst="rect">
            <a:avLst/>
          </a:prstGeom>
          <a:noFill/>
        </p:spPr>
      </p:pic>
      <p:sp>
        <p:nvSpPr>
          <p:cNvPr id="3" name="TextBox 2">
            <a:hlinkClick r:id="rId4"/>
          </p:cNvPr>
          <p:cNvSpPr txBox="1"/>
          <p:nvPr/>
        </p:nvSpPr>
        <p:spPr>
          <a:xfrm>
            <a:off x="170793" y="990600"/>
            <a:ext cx="1962807" cy="461665"/>
          </a:xfrm>
          <a:prstGeom prst="rect">
            <a:avLst/>
          </a:prstGeom>
          <a:effectLst>
            <a:glow rad="139700">
              <a:schemeClr val="accent3">
                <a:satMod val="175000"/>
                <a:alpha val="40000"/>
              </a:schemeClr>
            </a:glow>
            <a:outerShdw blurRad="40000" dist="20000" dir="5400000" rotWithShape="0">
              <a:srgbClr val="000000">
                <a:alpha val="38000"/>
              </a:srgbClr>
            </a:outerShdw>
          </a:effectLst>
        </p:spPr>
        <p:style>
          <a:lnRef idx="3">
            <a:schemeClr val="lt1"/>
          </a:lnRef>
          <a:fillRef idx="1">
            <a:schemeClr val="dk1"/>
          </a:fillRef>
          <a:effectRef idx="1">
            <a:schemeClr val="dk1"/>
          </a:effectRef>
          <a:fontRef idx="minor">
            <a:schemeClr val="lt1"/>
          </a:fontRef>
        </p:style>
        <p:txBody>
          <a:bodyPr wrap="square" rtlCol="0">
            <a:spAutoFit/>
          </a:bodyPr>
          <a:lstStyle/>
          <a:p>
            <a:pPr algn="ctr"/>
            <a:r>
              <a:rPr lang="en-US" sz="2400" b="1" dirty="0" smtClean="0"/>
              <a:t>Mary Surratt</a:t>
            </a:r>
            <a:endParaRPr lang="en-US" sz="2400" b="1" dirty="0"/>
          </a:p>
        </p:txBody>
      </p:sp>
      <p:sp>
        <p:nvSpPr>
          <p:cNvPr id="6" name="Bent Arrow 5"/>
          <p:cNvSpPr/>
          <p:nvPr/>
        </p:nvSpPr>
        <p:spPr>
          <a:xfrm flipV="1">
            <a:off x="457200" y="1676400"/>
            <a:ext cx="1295400" cy="685800"/>
          </a:xfrm>
          <a:prstGeom prst="ben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a:solidFill>
                <a:schemeClr val="tx1"/>
              </a:solidFill>
            </a:endParaRPr>
          </a:p>
        </p:txBody>
      </p:sp>
      <p:sp>
        <p:nvSpPr>
          <p:cNvPr id="4" name="TextBox 3"/>
          <p:cNvSpPr txBox="1"/>
          <p:nvPr/>
        </p:nvSpPr>
        <p:spPr>
          <a:xfrm>
            <a:off x="4876800" y="914400"/>
            <a:ext cx="3886200" cy="2262158"/>
          </a:xfrm>
          <a:prstGeom prst="rect">
            <a:avLst/>
          </a:prstGeom>
        </p:spPr>
        <p:style>
          <a:lnRef idx="3">
            <a:schemeClr val="lt1"/>
          </a:lnRef>
          <a:fillRef idx="1">
            <a:schemeClr val="dk1"/>
          </a:fillRef>
          <a:effectRef idx="1">
            <a:schemeClr val="dk1"/>
          </a:effectRef>
          <a:fontRef idx="minor">
            <a:schemeClr val="lt1"/>
          </a:fontRef>
        </p:style>
        <p:txBody>
          <a:bodyPr wrap="square" rtlCol="0">
            <a:spAutoFit/>
          </a:bodyPr>
          <a:lstStyle/>
          <a:p>
            <a:r>
              <a:rPr lang="en-US" sz="2800" b="1" dirty="0" smtClean="0"/>
              <a:t>Mary Surratt was the first woman executed by the U.S. government.</a:t>
            </a:r>
          </a:p>
          <a:p>
            <a:endParaRPr lang="en-US" sz="1900" b="1" i="1" dirty="0"/>
          </a:p>
          <a:p>
            <a:r>
              <a:rPr lang="en-US" sz="1900" b="1" i="1" dirty="0" smtClean="0"/>
              <a:t>Note the presence of the Catholic priest in the foreground (Nativism).</a:t>
            </a:r>
            <a:endParaRPr lang="en-US" sz="1900" b="1" i="1"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flip="none" rotWithShape="1">
          <a:gsLst>
            <a:gs pos="62000">
              <a:schemeClr val="tx1">
                <a:lumMod val="90000"/>
                <a:lumOff val="10000"/>
              </a:schemeClr>
            </a:gs>
            <a:gs pos="22000">
              <a:schemeClr val="tx1"/>
            </a:gs>
            <a:gs pos="100000">
              <a:schemeClr val="tx2"/>
            </a:gs>
          </a:gsLst>
          <a:lin ang="2700000" scaled="1"/>
          <a:tileRect/>
        </a:gra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76200" y="0"/>
            <a:ext cx="8229600" cy="990600"/>
          </a:xfrm>
        </p:spPr>
        <p:txBody>
          <a:bodyPr>
            <a:normAutofit/>
            <a:scene3d>
              <a:camera prst="orthographicFront"/>
              <a:lightRig rig="glow" dir="tl">
                <a:rot lat="0" lon="0" rev="5400000"/>
              </a:lightRig>
            </a:scene3d>
            <a:sp3d contourW="12700">
              <a:bevelT w="25400" h="25400"/>
              <a:contourClr>
                <a:schemeClr val="accent6">
                  <a:shade val="73000"/>
                </a:schemeClr>
              </a:contourClr>
            </a:sp3d>
          </a:bodyPr>
          <a:lstStyle/>
          <a:p>
            <a:pPr algn="l"/>
            <a:r>
              <a:rPr lang="en-US" sz="5400" b="1" i="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O Captain!  My Captain!</a:t>
            </a:r>
            <a:endParaRPr lang="en-US" sz="4800" b="1" i="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4" name="Content Placeholder 3"/>
          <p:cNvSpPr>
            <a:spLocks noGrp="1"/>
          </p:cNvSpPr>
          <p:nvPr>
            <p:ph idx="1"/>
          </p:nvPr>
        </p:nvSpPr>
        <p:spPr>
          <a:xfrm>
            <a:off x="304800" y="1447800"/>
            <a:ext cx="5791200" cy="5410200"/>
          </a:xfrm>
        </p:spPr>
        <p:txBody>
          <a:bodyPr>
            <a:normAutofit/>
          </a:bodyPr>
          <a:lstStyle/>
          <a:p>
            <a:pPr marL="0" indent="0">
              <a:buNone/>
            </a:pPr>
            <a:r>
              <a:rPr lang="en-US" sz="3600" b="1" dirty="0" smtClean="0">
                <a:solidFill>
                  <a:schemeClr val="bg2">
                    <a:lumMod val="40000"/>
                    <a:lumOff val="60000"/>
                  </a:schemeClr>
                </a:solidFill>
              </a:rPr>
              <a:t>O CAPTAIN! my Captain! </a:t>
            </a:r>
            <a:r>
              <a:rPr lang="en-US" sz="2800" dirty="0" smtClean="0">
                <a:solidFill>
                  <a:schemeClr val="bg2">
                    <a:lumMod val="40000"/>
                    <a:lumOff val="60000"/>
                  </a:schemeClr>
                </a:solidFill>
              </a:rPr>
              <a:t/>
            </a:r>
            <a:br>
              <a:rPr lang="en-US" sz="2800" dirty="0" smtClean="0">
                <a:solidFill>
                  <a:schemeClr val="bg2">
                    <a:lumMod val="40000"/>
                    <a:lumOff val="60000"/>
                  </a:schemeClr>
                </a:solidFill>
              </a:rPr>
            </a:br>
            <a:r>
              <a:rPr lang="en-US" sz="2800" b="1" dirty="0" smtClean="0">
                <a:solidFill>
                  <a:schemeClr val="bg2">
                    <a:lumMod val="40000"/>
                    <a:lumOff val="60000"/>
                  </a:schemeClr>
                </a:solidFill>
              </a:rPr>
              <a:t>our fearful trip is done;</a:t>
            </a:r>
            <a:br>
              <a:rPr lang="en-US" sz="2800" b="1" dirty="0" smtClean="0">
                <a:solidFill>
                  <a:schemeClr val="bg2">
                    <a:lumMod val="40000"/>
                    <a:lumOff val="60000"/>
                  </a:schemeClr>
                </a:solidFill>
              </a:rPr>
            </a:br>
            <a:r>
              <a:rPr lang="en-US" sz="2800" b="1" dirty="0" smtClean="0">
                <a:solidFill>
                  <a:schemeClr val="bg2">
                    <a:lumMod val="40000"/>
                    <a:lumOff val="60000"/>
                  </a:schemeClr>
                </a:solidFill>
              </a:rPr>
              <a:t>The ship has </a:t>
            </a:r>
            <a:r>
              <a:rPr lang="en-US" sz="2800" b="1" dirty="0" err="1" smtClean="0">
                <a:solidFill>
                  <a:schemeClr val="bg2">
                    <a:lumMod val="40000"/>
                    <a:lumOff val="60000"/>
                  </a:schemeClr>
                </a:solidFill>
              </a:rPr>
              <a:t>weather'd</a:t>
            </a:r>
            <a:r>
              <a:rPr lang="en-US" sz="2800" b="1" dirty="0" smtClean="0">
                <a:solidFill>
                  <a:schemeClr val="bg2">
                    <a:lumMod val="40000"/>
                    <a:lumOff val="60000"/>
                  </a:schemeClr>
                </a:solidFill>
              </a:rPr>
              <a:t> every rack, </a:t>
            </a:r>
            <a:br>
              <a:rPr lang="en-US" sz="2800" b="1" dirty="0" smtClean="0">
                <a:solidFill>
                  <a:schemeClr val="bg2">
                    <a:lumMod val="40000"/>
                    <a:lumOff val="60000"/>
                  </a:schemeClr>
                </a:solidFill>
              </a:rPr>
            </a:br>
            <a:r>
              <a:rPr lang="en-US" sz="2800" b="1" dirty="0" smtClean="0">
                <a:solidFill>
                  <a:schemeClr val="bg2">
                    <a:lumMod val="40000"/>
                    <a:lumOff val="60000"/>
                  </a:schemeClr>
                </a:solidFill>
              </a:rPr>
              <a:t>the prize we sought is won;</a:t>
            </a:r>
            <a:br>
              <a:rPr lang="en-US" sz="2800" b="1" dirty="0" smtClean="0">
                <a:solidFill>
                  <a:schemeClr val="bg2">
                    <a:lumMod val="40000"/>
                    <a:lumOff val="60000"/>
                  </a:schemeClr>
                </a:solidFill>
              </a:rPr>
            </a:br>
            <a:r>
              <a:rPr lang="en-US" sz="2800" b="1" dirty="0" smtClean="0">
                <a:solidFill>
                  <a:schemeClr val="bg2">
                    <a:lumMod val="40000"/>
                    <a:lumOff val="60000"/>
                  </a:schemeClr>
                </a:solidFill>
              </a:rPr>
              <a:t>The port is near, the bells I hear, </a:t>
            </a:r>
            <a:br>
              <a:rPr lang="en-US" sz="2800" b="1" dirty="0" smtClean="0">
                <a:solidFill>
                  <a:schemeClr val="bg2">
                    <a:lumMod val="40000"/>
                    <a:lumOff val="60000"/>
                  </a:schemeClr>
                </a:solidFill>
              </a:rPr>
            </a:br>
            <a:r>
              <a:rPr lang="en-US" sz="2800" b="1" dirty="0" smtClean="0">
                <a:solidFill>
                  <a:schemeClr val="bg2">
                    <a:lumMod val="40000"/>
                    <a:lumOff val="60000"/>
                  </a:schemeClr>
                </a:solidFill>
              </a:rPr>
              <a:t>the people all exulting,</a:t>
            </a:r>
            <a:br>
              <a:rPr lang="en-US" sz="2800" b="1" dirty="0" smtClean="0">
                <a:solidFill>
                  <a:schemeClr val="bg2">
                    <a:lumMod val="40000"/>
                    <a:lumOff val="60000"/>
                  </a:schemeClr>
                </a:solidFill>
              </a:rPr>
            </a:br>
            <a:r>
              <a:rPr lang="en-US" sz="2800" b="1" dirty="0" smtClean="0">
                <a:solidFill>
                  <a:schemeClr val="bg2">
                    <a:lumMod val="40000"/>
                    <a:lumOff val="60000"/>
                  </a:schemeClr>
                </a:solidFill>
              </a:rPr>
              <a:t>While follow eyes the steady keel, </a:t>
            </a:r>
            <a:br>
              <a:rPr lang="en-US" sz="2800" b="1" dirty="0" smtClean="0">
                <a:solidFill>
                  <a:schemeClr val="bg2">
                    <a:lumMod val="40000"/>
                    <a:lumOff val="60000"/>
                  </a:schemeClr>
                </a:solidFill>
              </a:rPr>
            </a:br>
            <a:r>
              <a:rPr lang="en-US" sz="2800" b="1" dirty="0" smtClean="0">
                <a:solidFill>
                  <a:schemeClr val="bg2">
                    <a:lumMod val="40000"/>
                    <a:lumOff val="60000"/>
                  </a:schemeClr>
                </a:solidFill>
              </a:rPr>
              <a:t>the vessel grim and daring:</a:t>
            </a:r>
            <a:br>
              <a:rPr lang="en-US" sz="2800" b="1" dirty="0" smtClean="0">
                <a:solidFill>
                  <a:schemeClr val="bg2">
                    <a:lumMod val="40000"/>
                    <a:lumOff val="60000"/>
                  </a:schemeClr>
                </a:solidFill>
              </a:rPr>
            </a:br>
            <a:r>
              <a:rPr lang="en-US" sz="2800" b="1" dirty="0" smtClean="0">
                <a:solidFill>
                  <a:schemeClr val="bg2">
                    <a:lumMod val="40000"/>
                    <a:lumOff val="60000"/>
                  </a:schemeClr>
                </a:solidFill>
              </a:rPr>
              <a:t>But O heart! heart! heart!</a:t>
            </a:r>
            <a:br>
              <a:rPr lang="en-US" sz="2800" b="1" dirty="0" smtClean="0">
                <a:solidFill>
                  <a:schemeClr val="bg2">
                    <a:lumMod val="40000"/>
                    <a:lumOff val="60000"/>
                  </a:schemeClr>
                </a:solidFill>
              </a:rPr>
            </a:br>
            <a:r>
              <a:rPr lang="en-US" sz="2800" b="1" dirty="0" smtClean="0">
                <a:solidFill>
                  <a:schemeClr val="bg2">
                    <a:lumMod val="40000"/>
                    <a:lumOff val="60000"/>
                  </a:schemeClr>
                </a:solidFill>
              </a:rPr>
              <a:t>O the bleeding drops of red,</a:t>
            </a:r>
            <a:br>
              <a:rPr lang="en-US" sz="2800" b="1" dirty="0" smtClean="0">
                <a:solidFill>
                  <a:schemeClr val="bg2">
                    <a:lumMod val="40000"/>
                    <a:lumOff val="60000"/>
                  </a:schemeClr>
                </a:solidFill>
              </a:rPr>
            </a:br>
            <a:r>
              <a:rPr lang="en-US" sz="2800" b="1" dirty="0" smtClean="0">
                <a:solidFill>
                  <a:schemeClr val="bg2">
                    <a:lumMod val="40000"/>
                    <a:lumOff val="60000"/>
                  </a:schemeClr>
                </a:solidFill>
              </a:rPr>
              <a:t>Where on the deck my Captain lies,</a:t>
            </a:r>
            <a:br>
              <a:rPr lang="en-US" sz="2800" b="1" dirty="0" smtClean="0">
                <a:solidFill>
                  <a:schemeClr val="bg2">
                    <a:lumMod val="40000"/>
                    <a:lumOff val="60000"/>
                  </a:schemeClr>
                </a:solidFill>
              </a:rPr>
            </a:br>
            <a:r>
              <a:rPr lang="en-US" sz="2800" b="1" dirty="0" smtClean="0">
                <a:solidFill>
                  <a:schemeClr val="bg2">
                    <a:lumMod val="40000"/>
                    <a:lumOff val="60000"/>
                  </a:schemeClr>
                </a:solidFill>
              </a:rPr>
              <a:t>Fallen cold and dead.</a:t>
            </a:r>
            <a:endParaRPr lang="en-US" sz="2400" b="1" dirty="0">
              <a:solidFill>
                <a:schemeClr val="bg2">
                  <a:lumMod val="40000"/>
                  <a:lumOff val="60000"/>
                </a:schemeClr>
              </a:solidFill>
            </a:endParaRPr>
          </a:p>
        </p:txBody>
      </p:sp>
      <p:pic>
        <p:nvPicPr>
          <p:cNvPr id="1026" name="Picture 2" descr="File:Walt Whitman, steel engraving, July 1854.jpg">
            <a:hlinkClick r:id="rId2"/>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3429" r="4462"/>
          <a:stretch/>
        </p:blipFill>
        <p:spPr bwMode="auto">
          <a:xfrm>
            <a:off x="5747801" y="1371600"/>
            <a:ext cx="3320000" cy="4724400"/>
          </a:xfrm>
          <a:prstGeom prst="rect">
            <a:avLst/>
          </a:prstGeom>
          <a:noFill/>
          <a:effectLst>
            <a:softEdge rad="127000"/>
          </a:effectLst>
        </p:spPr>
      </p:pic>
      <p:sp>
        <p:nvSpPr>
          <p:cNvPr id="6" name="Rectangle 5"/>
          <p:cNvSpPr/>
          <p:nvPr/>
        </p:nvSpPr>
        <p:spPr>
          <a:xfrm>
            <a:off x="228600" y="848380"/>
            <a:ext cx="2912529" cy="523220"/>
          </a:xfrm>
          <a:prstGeom prst="rect">
            <a:avLst/>
          </a:prstGeom>
        </p:spPr>
        <p:txBody>
          <a:bodyPr wrap="none">
            <a:spAutoFit/>
          </a:bodyPr>
          <a:lstStyle/>
          <a:p>
            <a:r>
              <a:rPr lang="en-US" sz="2800" b="1" dirty="0" smtClean="0">
                <a:solidFill>
                  <a:schemeClr val="bg2">
                    <a:lumMod val="40000"/>
                    <a:lumOff val="60000"/>
                  </a:schemeClr>
                </a:solidFill>
              </a:rPr>
              <a:t>By: Walt Whitman</a:t>
            </a:r>
            <a:endParaRPr lang="en-US" sz="2800" dirty="0">
              <a:solidFill>
                <a:schemeClr val="bg2">
                  <a:lumMod val="40000"/>
                  <a:lumOff val="60000"/>
                </a:schemeClr>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bright="55000" contrast="-55000"/>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8" name="Picture 2"/>
          <p:cNvPicPr>
            <a:picLocks noGrp="1" noChangeAspect="1" noChangeArrowheads="1"/>
          </p:cNvPicPr>
          <p:nvPr>
            <p:ph sz="half" idx="2"/>
          </p:nvPr>
        </p:nvPicPr>
        <p:blipFill rotWithShape="1">
          <a:blip r:embed="rId3" cstate="print">
            <a:duotone>
              <a:prstClr val="black"/>
              <a:schemeClr val="accent4">
                <a:tint val="45000"/>
                <a:satMod val="400000"/>
              </a:schemeClr>
            </a:duotone>
          </a:blip>
          <a:srcRect l="11188" r="4896" b="5594"/>
          <a:stretch/>
        </p:blipFill>
        <p:spPr bwMode="auto">
          <a:xfrm>
            <a:off x="0" y="-1"/>
            <a:ext cx="9144000" cy="6858001"/>
          </a:xfrm>
          <a:prstGeom prst="rect">
            <a:avLst/>
          </a:prstGeom>
          <a:noFill/>
          <a:ln w="9525">
            <a:noFill/>
            <a:miter lim="800000"/>
            <a:headEnd/>
            <a:tailEnd/>
          </a:ln>
          <a:effectLst/>
        </p:spPr>
      </p:pic>
      <p:sp>
        <p:nvSpPr>
          <p:cNvPr id="6" name="Title 3"/>
          <p:cNvSpPr>
            <a:spLocks noGrp="1"/>
          </p:cNvSpPr>
          <p:nvPr>
            <p:ph type="title"/>
          </p:nvPr>
        </p:nvSpPr>
        <p:spPr>
          <a:xfrm>
            <a:off x="76200" y="76200"/>
            <a:ext cx="5410200" cy="1905000"/>
          </a:xfrm>
        </p:spPr>
        <p:txBody>
          <a:bodyPr>
            <a:noAutofit/>
          </a:bodyPr>
          <a:lstStyle/>
          <a:p>
            <a:pPr algn="l"/>
            <a:r>
              <a:rPr lang="en-US" sz="4800" b="1" dirty="0" smtClean="0"/>
              <a:t>Andrew Johnson</a:t>
            </a:r>
            <a:r>
              <a:rPr lang="en-US" sz="3200" dirty="0" smtClean="0"/>
              <a:t/>
            </a:r>
            <a:br>
              <a:rPr lang="en-US" sz="3200" dirty="0" smtClean="0"/>
            </a:br>
            <a:r>
              <a:rPr lang="en-US" sz="2800" b="1" dirty="0" smtClean="0"/>
              <a:t>(D-TN)</a:t>
            </a:r>
            <a:r>
              <a:rPr lang="en-US" sz="2800" dirty="0" smtClean="0"/>
              <a:t/>
            </a:r>
            <a:br>
              <a:rPr lang="en-US" sz="2800" dirty="0" smtClean="0"/>
            </a:br>
            <a:r>
              <a:rPr lang="en-US" sz="2800" b="1" i="1" dirty="0" smtClean="0"/>
              <a:t>Seventeenth President of the U.S.</a:t>
            </a:r>
            <a:r>
              <a:rPr lang="en-US" sz="2800" dirty="0" smtClean="0"/>
              <a:t/>
            </a:r>
            <a:br>
              <a:rPr lang="en-US" sz="2800" dirty="0" smtClean="0"/>
            </a:br>
            <a:r>
              <a:rPr lang="en-US" sz="2800" b="1" dirty="0" smtClean="0"/>
              <a:t>1865-1869</a:t>
            </a:r>
            <a:endParaRPr lang="en-US" sz="2800" b="1" dirty="0"/>
          </a:p>
        </p:txBody>
      </p:sp>
      <p:sp>
        <p:nvSpPr>
          <p:cNvPr id="7" name="Text Placeholder 5"/>
          <p:cNvSpPr txBox="1">
            <a:spLocks/>
          </p:cNvSpPr>
          <p:nvPr/>
        </p:nvSpPr>
        <p:spPr>
          <a:xfrm>
            <a:off x="228600" y="2286000"/>
            <a:ext cx="4953000" cy="3733800"/>
          </a:xfrm>
          <a:prstGeom prst="rect">
            <a:avLst/>
          </a:prstGeom>
          <a:solidFill>
            <a:schemeClr val="tx1">
              <a:alpha val="85000"/>
            </a:schemeClr>
          </a:solidFill>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1" i="0" u="none" strike="noStrike" kern="1200" cap="none" spc="0" normalizeH="0" baseline="0" noProof="0" dirty="0" smtClean="0">
                <a:ln>
                  <a:noFill/>
                </a:ln>
                <a:solidFill>
                  <a:schemeClr val="bg2">
                    <a:lumMod val="20000"/>
                    <a:lumOff val="80000"/>
                  </a:schemeClr>
                </a:solidFill>
                <a:effectLst/>
                <a:uLnTx/>
                <a:uFillTx/>
              </a:rPr>
              <a:t>Tennessee Unionist</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2800" b="1" dirty="0" smtClean="0">
                <a:solidFill>
                  <a:schemeClr val="bg2">
                    <a:lumMod val="20000"/>
                    <a:lumOff val="80000"/>
                  </a:schemeClr>
                </a:solidFill>
              </a:rPr>
              <a:t>VP on “Union Party” Ticket</a:t>
            </a:r>
          </a:p>
          <a:p>
            <a:pPr marL="342900" marR="0" lvl="0" indent="-342900" algn="l" defTabSz="914400" rtl="0" eaLnBrk="1" fontAlgn="auto" latinLnBrk="0" hangingPunct="1">
              <a:lnSpc>
                <a:spcPct val="100000"/>
              </a:lnSpc>
              <a:spcBef>
                <a:spcPct val="20000"/>
              </a:spcBef>
              <a:spcAft>
                <a:spcPts val="0"/>
              </a:spcAft>
              <a:buClrTx/>
              <a:buSzTx/>
              <a:tabLst/>
              <a:defRPr/>
            </a:pPr>
            <a:endParaRPr kumimoji="0" lang="en-US" sz="600" b="1" i="1" u="none" strike="noStrike" kern="1200" cap="none" spc="0" normalizeH="0" baseline="0" noProof="0" dirty="0">
              <a:ln>
                <a:noFill/>
              </a:ln>
              <a:solidFill>
                <a:schemeClr val="bg2">
                  <a:lumMod val="20000"/>
                  <a:lumOff val="80000"/>
                </a:schemeClr>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2800" b="1" noProof="0" dirty="0" smtClean="0">
                <a:solidFill>
                  <a:schemeClr val="bg2">
                    <a:lumMod val="20000"/>
                    <a:lumOff val="80000"/>
                  </a:schemeClr>
                </a:solidFill>
              </a:rPr>
              <a:t>Opposition President</a:t>
            </a:r>
          </a:p>
          <a:p>
            <a:pPr marL="800100" lvl="1" indent="-342900">
              <a:spcBef>
                <a:spcPct val="20000"/>
              </a:spcBef>
              <a:buFont typeface="Arial" pitchFamily="34" charset="0"/>
              <a:buChar char="•"/>
            </a:pPr>
            <a:r>
              <a:rPr kumimoji="0" lang="en-US" sz="2000" b="1" u="none" strike="noStrike" kern="1200" cap="none" spc="0" normalizeH="0" baseline="0" dirty="0" smtClean="0">
                <a:ln>
                  <a:noFill/>
                </a:ln>
                <a:solidFill>
                  <a:schemeClr val="bg2">
                    <a:lumMod val="20000"/>
                    <a:lumOff val="80000"/>
                  </a:schemeClr>
                </a:solidFill>
                <a:effectLst/>
                <a:uLnTx/>
                <a:uFillTx/>
              </a:rPr>
              <a:t>Jacksonian Democrat vs. </a:t>
            </a:r>
            <a:br>
              <a:rPr kumimoji="0" lang="en-US" sz="2000" b="1" u="none" strike="noStrike" kern="1200" cap="none" spc="0" normalizeH="0" baseline="0" dirty="0" smtClean="0">
                <a:ln>
                  <a:noFill/>
                </a:ln>
                <a:solidFill>
                  <a:schemeClr val="bg2">
                    <a:lumMod val="20000"/>
                    <a:lumOff val="80000"/>
                  </a:schemeClr>
                </a:solidFill>
                <a:effectLst/>
                <a:uLnTx/>
                <a:uFillTx/>
              </a:rPr>
            </a:br>
            <a:r>
              <a:rPr kumimoji="0" lang="en-US" sz="2000" b="1" u="none" strike="noStrike" kern="1200" cap="none" spc="0" normalizeH="0" baseline="0" dirty="0" smtClean="0">
                <a:ln>
                  <a:noFill/>
                </a:ln>
                <a:solidFill>
                  <a:schemeClr val="bg2">
                    <a:lumMod val="20000"/>
                    <a:lumOff val="80000"/>
                  </a:schemeClr>
                </a:solidFill>
                <a:effectLst/>
                <a:uLnTx/>
                <a:uFillTx/>
              </a:rPr>
              <a:t>Republican Congress</a:t>
            </a:r>
            <a:endParaRPr kumimoji="0" lang="en-US" sz="2000" b="1" u="none" strike="noStrike" kern="1200" cap="none" spc="0" normalizeH="0" baseline="0" dirty="0">
              <a:ln>
                <a:noFill/>
              </a:ln>
              <a:solidFill>
                <a:schemeClr val="bg2">
                  <a:lumMod val="20000"/>
                  <a:lumOff val="80000"/>
                </a:schemeClr>
              </a:solidFill>
              <a:effectLst/>
              <a:uLnTx/>
              <a:uFillTx/>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2800" b="1" dirty="0" smtClean="0">
                <a:solidFill>
                  <a:schemeClr val="bg2">
                    <a:lumMod val="20000"/>
                    <a:lumOff val="80000"/>
                  </a:schemeClr>
                </a:solidFill>
              </a:rPr>
              <a:t>Sought to continue Presidential Reconstruction</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1" i="1" u="none" strike="noStrike" kern="1200" cap="none" spc="0" normalizeH="0" baseline="0" noProof="0" dirty="0" smtClean="0">
                <a:ln>
                  <a:noFill/>
                </a:ln>
                <a:solidFill>
                  <a:schemeClr val="bg2">
                    <a:lumMod val="20000"/>
                    <a:lumOff val="80000"/>
                  </a:schemeClr>
                </a:solidFill>
                <a:effectLst/>
                <a:uLnTx/>
                <a:uFillTx/>
              </a:rPr>
              <a:t>1</a:t>
            </a:r>
            <a:r>
              <a:rPr kumimoji="0" lang="en-US" sz="2400" b="1" i="1" u="none" strike="noStrike" kern="1200" cap="none" spc="0" normalizeH="0" baseline="30000" noProof="0" dirty="0" smtClean="0">
                <a:ln>
                  <a:noFill/>
                </a:ln>
                <a:solidFill>
                  <a:schemeClr val="bg2">
                    <a:lumMod val="20000"/>
                    <a:lumOff val="80000"/>
                  </a:schemeClr>
                </a:solidFill>
                <a:effectLst/>
                <a:uLnTx/>
                <a:uFillTx/>
              </a:rPr>
              <a:t>st</a:t>
            </a:r>
            <a:r>
              <a:rPr kumimoji="0" lang="en-US" sz="2400" b="1" i="1" u="none" strike="noStrike" kern="1200" cap="none" spc="0" normalizeH="0" baseline="0" noProof="0" dirty="0" smtClean="0">
                <a:ln>
                  <a:noFill/>
                </a:ln>
                <a:solidFill>
                  <a:schemeClr val="bg2">
                    <a:lumMod val="20000"/>
                    <a:lumOff val="80000"/>
                  </a:schemeClr>
                </a:solidFill>
                <a:effectLst/>
                <a:uLnTx/>
                <a:uFillTx/>
              </a:rPr>
              <a:t> </a:t>
            </a:r>
            <a:r>
              <a:rPr kumimoji="0" lang="en-US" sz="2400" b="1" i="1" u="none" strike="noStrike" kern="1200" cap="none" spc="0" normalizeH="0" noProof="0" dirty="0" smtClean="0">
                <a:ln>
                  <a:noFill/>
                </a:ln>
                <a:solidFill>
                  <a:schemeClr val="bg2">
                    <a:lumMod val="20000"/>
                    <a:lumOff val="80000"/>
                  </a:schemeClr>
                </a:solidFill>
                <a:effectLst/>
                <a:uLnTx/>
                <a:uFillTx/>
              </a:rPr>
              <a:t>PRESIDENT TO BE IMPEACHED</a:t>
            </a:r>
            <a:endParaRPr kumimoji="0" lang="en-US" sz="2400" b="1" i="1" u="none" strike="noStrike" kern="1200" cap="none" spc="0" normalizeH="0" baseline="0" noProof="0" dirty="0">
              <a:ln>
                <a:noFill/>
              </a:ln>
              <a:solidFill>
                <a:schemeClr val="bg2">
                  <a:lumMod val="20000"/>
                  <a:lumOff val="80000"/>
                </a:schemeClr>
              </a:solidFill>
              <a:effectLst/>
              <a:uLnTx/>
              <a:uFillTx/>
            </a:endParaRPr>
          </a:p>
        </p:txBody>
      </p:sp>
      <p:sp>
        <p:nvSpPr>
          <p:cNvPr id="9" name="Rectangle 8">
            <a:hlinkClick r:id="rId4"/>
          </p:cNvPr>
          <p:cNvSpPr/>
          <p:nvPr/>
        </p:nvSpPr>
        <p:spPr>
          <a:xfrm>
            <a:off x="5451763" y="5373469"/>
            <a:ext cx="3491345" cy="646331"/>
          </a:xfrm>
          <a:prstGeom prst="rect">
            <a:avLst/>
          </a:prstGeom>
          <a:effectLst>
            <a:glow rad="63500">
              <a:schemeClr val="accent2">
                <a:satMod val="175000"/>
                <a:alpha val="40000"/>
              </a:schemeClr>
            </a:glow>
            <a:outerShdw blurRad="40000" dist="23000" dir="5400000" rotWithShape="0">
              <a:srgbClr val="000000">
                <a:alpha val="35000"/>
              </a:srgbClr>
            </a:outerShdw>
          </a:effectLst>
        </p:spPr>
        <p:style>
          <a:lnRef idx="0">
            <a:schemeClr val="dk1"/>
          </a:lnRef>
          <a:fillRef idx="3">
            <a:schemeClr val="dk1"/>
          </a:fillRef>
          <a:effectRef idx="3">
            <a:schemeClr val="dk1"/>
          </a:effectRef>
          <a:fontRef idx="minor">
            <a:schemeClr val="lt1"/>
          </a:fontRef>
        </p:style>
        <p:txBody>
          <a:bodyPr wrap="square">
            <a:spAutoFit/>
          </a:bodyPr>
          <a:lstStyle/>
          <a:p>
            <a:pPr algn="ctr"/>
            <a:r>
              <a:rPr lang="en-US" sz="3600" b="1" i="1" dirty="0" smtClean="0"/>
              <a:t>Click for Bio</a:t>
            </a:r>
            <a:endParaRPr lang="en-US" sz="3600" b="1" i="1" dirty="0"/>
          </a:p>
        </p:txBody>
      </p:sp>
      <p:pic>
        <p:nvPicPr>
          <p:cNvPr id="6147" name="Picture 3"/>
          <p:cNvPicPr>
            <a:picLocks noChangeAspect="1" noChangeArrowheads="1"/>
          </p:cNvPicPr>
          <p:nvPr/>
        </p:nvPicPr>
        <p:blipFill rotWithShape="1">
          <a:blip r:embed="rId5" cstate="print"/>
          <a:srcRect r="5535"/>
          <a:stretch/>
        </p:blipFill>
        <p:spPr bwMode="auto">
          <a:xfrm>
            <a:off x="5451765" y="228600"/>
            <a:ext cx="3474782" cy="4495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flip="none" rotWithShape="1">
          <a:gsLst>
            <a:gs pos="52000">
              <a:schemeClr val="bg1">
                <a:lumMod val="75000"/>
              </a:schemeClr>
            </a:gs>
            <a:gs pos="22000">
              <a:schemeClr val="bg1">
                <a:lumMod val="85000"/>
              </a:schemeClr>
            </a:gs>
            <a:gs pos="76000">
              <a:srgbClr val="B3B3B3"/>
            </a:gs>
            <a:gs pos="100000">
              <a:schemeClr val="bg1">
                <a:lumMod val="50000"/>
              </a:schemeClr>
            </a:gs>
          </a:gsLst>
          <a:lin ang="27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6200" y="228600"/>
            <a:ext cx="9067800" cy="914400"/>
          </a:xfr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l"/>
            <a:r>
              <a:rPr lang="en-US" sz="6000" b="1" dirty="0" smtClean="0">
                <a:ln w="11430"/>
                <a:effectLst>
                  <a:outerShdw blurRad="50800" dist="39000" dir="5460000" algn="tl">
                    <a:srgbClr val="000000">
                      <a:alpha val="38000"/>
                    </a:srgbClr>
                  </a:outerShdw>
                </a:effectLst>
              </a:rPr>
              <a:t>Johnson’s Reconstruction</a:t>
            </a:r>
            <a:endParaRPr lang="en-US" sz="6000" b="1" dirty="0">
              <a:ln w="11430"/>
              <a:effectLst>
                <a:outerShdw blurRad="50800" dist="39000" dir="5460000" algn="tl">
                  <a:srgbClr val="000000">
                    <a:alpha val="38000"/>
                  </a:srgbClr>
                </a:outerShdw>
              </a:effectLst>
            </a:endParaRPr>
          </a:p>
        </p:txBody>
      </p:sp>
      <p:sp>
        <p:nvSpPr>
          <p:cNvPr id="3" name="Content Placeholder 2"/>
          <p:cNvSpPr>
            <a:spLocks noGrp="1"/>
          </p:cNvSpPr>
          <p:nvPr>
            <p:ph sz="half" idx="1"/>
          </p:nvPr>
        </p:nvSpPr>
        <p:spPr>
          <a:xfrm>
            <a:off x="304800" y="1524000"/>
            <a:ext cx="5105400" cy="4525963"/>
          </a:xfrm>
        </p:spPr>
        <p:txBody>
          <a:bodyPr>
            <a:noAutofit/>
          </a:bodyPr>
          <a:lstStyle/>
          <a:p>
            <a:pPr marL="0" indent="0">
              <a:buNone/>
            </a:pPr>
            <a:r>
              <a:rPr lang="en-US" sz="4000" b="1" dirty="0" smtClean="0">
                <a:hlinkClick r:id="rId3"/>
              </a:rPr>
              <a:t>Amnesty Proclamation</a:t>
            </a:r>
            <a:endParaRPr lang="en-US" sz="4000" b="1" dirty="0" smtClean="0"/>
          </a:p>
          <a:p>
            <a:pPr marL="0" indent="0">
              <a:buNone/>
            </a:pPr>
            <a:endParaRPr lang="en-US" sz="1050" b="1" dirty="0"/>
          </a:p>
          <a:p>
            <a:r>
              <a:rPr lang="en-US" sz="3600" b="1" dirty="0" smtClean="0"/>
              <a:t>Former Confederates above a certain rank disenfranchised, but could apply for pardon.</a:t>
            </a:r>
          </a:p>
          <a:p>
            <a:pPr marL="0" indent="0">
              <a:buNone/>
            </a:pPr>
            <a:endParaRPr lang="en-US" sz="1050" b="1" dirty="0"/>
          </a:p>
          <a:p>
            <a:r>
              <a:rPr lang="en-US" sz="3600" b="1" dirty="0" smtClean="0"/>
              <a:t>NO TREASON TRIALS</a:t>
            </a:r>
            <a:endParaRPr lang="en-US" sz="3600" b="1" dirty="0"/>
          </a:p>
        </p:txBody>
      </p:sp>
      <p:pic>
        <p:nvPicPr>
          <p:cNvPr id="6" name="Picture 3"/>
          <p:cNvPicPr>
            <a:picLocks noChangeAspect="1" noChangeArrowheads="1"/>
          </p:cNvPicPr>
          <p:nvPr/>
        </p:nvPicPr>
        <p:blipFill>
          <a:blip r:embed="rId4" cstate="print"/>
          <a:srcRect/>
          <a:stretch>
            <a:fillRect/>
          </a:stretch>
        </p:blipFill>
        <p:spPr bwMode="auto">
          <a:xfrm>
            <a:off x="5514110" y="1524000"/>
            <a:ext cx="3429000" cy="4191000"/>
          </a:xfrm>
          <a:prstGeom prst="rect">
            <a:avLst/>
          </a:prstGeom>
          <a:noFill/>
          <a:ln w="9525">
            <a:noFill/>
            <a:miter lim="800000"/>
            <a:headEnd/>
            <a:tailEnd/>
          </a:ln>
          <a:effectLst/>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gradFill flip="none" rotWithShape="1">
          <a:gsLst>
            <a:gs pos="52000">
              <a:schemeClr val="bg1">
                <a:lumMod val="75000"/>
              </a:schemeClr>
            </a:gs>
            <a:gs pos="22000">
              <a:schemeClr val="bg1">
                <a:lumMod val="85000"/>
              </a:schemeClr>
            </a:gs>
            <a:gs pos="76000">
              <a:srgbClr val="B3B3B3"/>
            </a:gs>
            <a:gs pos="100000">
              <a:schemeClr val="bg1">
                <a:lumMod val="50000"/>
              </a:schemeClr>
            </a:gs>
          </a:gsLst>
          <a:lin ang="27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7239000" cy="990600"/>
          </a:xfrm>
        </p:spPr>
        <p:txBody>
          <a:bodyPr>
            <a:no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l"/>
            <a:r>
              <a:rPr lang="en-US" sz="6600" b="1" dirty="0" smtClean="0">
                <a:ln/>
                <a:solidFill>
                  <a:schemeClr val="accent3"/>
                </a:solidFill>
              </a:rPr>
              <a:t>The “Lost Cause”</a:t>
            </a:r>
            <a:endParaRPr lang="en-US" sz="6600" b="1" dirty="0">
              <a:ln/>
              <a:solidFill>
                <a:schemeClr val="accent3"/>
              </a:solidFill>
            </a:endParaRPr>
          </a:p>
        </p:txBody>
      </p:sp>
      <p:pic>
        <p:nvPicPr>
          <p:cNvPr id="15362" name="Picture 2"/>
          <p:cNvPicPr>
            <a:picLocks noChangeAspect="1" noChangeArrowheads="1"/>
          </p:cNvPicPr>
          <p:nvPr/>
        </p:nvPicPr>
        <p:blipFill rotWithShape="1">
          <a:blip r:embed="rId3" cstate="print"/>
          <a:srcRect b="5120"/>
          <a:stretch/>
        </p:blipFill>
        <p:spPr bwMode="auto">
          <a:xfrm>
            <a:off x="228600" y="1209378"/>
            <a:ext cx="4495800" cy="5648622"/>
          </a:xfrm>
          <a:prstGeom prst="rect">
            <a:avLst/>
          </a:prstGeom>
          <a:noFill/>
          <a:ln w="9525">
            <a:noFill/>
            <a:miter lim="800000"/>
            <a:headEnd/>
            <a:tailEnd/>
          </a:ln>
          <a:effectLst/>
        </p:spPr>
      </p:pic>
      <p:sp useBgFill="1">
        <p:nvSpPr>
          <p:cNvPr id="7" name="TextBox 6"/>
          <p:cNvSpPr txBox="1"/>
          <p:nvPr/>
        </p:nvSpPr>
        <p:spPr>
          <a:xfrm>
            <a:off x="152400" y="5934670"/>
            <a:ext cx="4572000" cy="923330"/>
          </a:xfrm>
          <a:prstGeom prst="rect">
            <a:avLst/>
          </a:prstGeom>
        </p:spPr>
        <p:txBody>
          <a:bodyPr wrap="square" rtlCol="0">
            <a:spAutoFit/>
          </a:bodyPr>
          <a:lstStyle/>
          <a:p>
            <a:pPr algn="ctr"/>
            <a:r>
              <a:rPr lang="en-US" sz="3000" b="1" dirty="0" smtClean="0"/>
              <a:t>Confederate Memorial</a:t>
            </a:r>
            <a:r>
              <a:rPr lang="en-US" sz="2400" b="1" dirty="0" smtClean="0"/>
              <a:t> </a:t>
            </a:r>
          </a:p>
          <a:p>
            <a:pPr algn="ctr"/>
            <a:r>
              <a:rPr lang="en-US" sz="2400" b="1" dirty="0" smtClean="0"/>
              <a:t>Arlington National Cemetery</a:t>
            </a:r>
            <a:endParaRPr lang="en-US" sz="2400" b="1" dirty="0"/>
          </a:p>
        </p:txBody>
      </p:sp>
      <p:sp>
        <p:nvSpPr>
          <p:cNvPr id="5" name="TextBox 4"/>
          <p:cNvSpPr txBox="1"/>
          <p:nvPr/>
        </p:nvSpPr>
        <p:spPr>
          <a:xfrm>
            <a:off x="4953000" y="1191161"/>
            <a:ext cx="4114800" cy="1323439"/>
          </a:xfrm>
          <a:prstGeom prst="rect">
            <a:avLst/>
          </a:prstGeom>
          <a:noFill/>
        </p:spPr>
        <p:txBody>
          <a:bodyPr wrap="square" rtlCol="0">
            <a:spAutoFit/>
          </a:bodyPr>
          <a:lstStyle/>
          <a:p>
            <a:r>
              <a:rPr lang="en-US" sz="2000" b="1" dirty="0" smtClean="0"/>
              <a:t>During and after the Reconstruction period,  white Southerners continued to honor Confederate veterans, living and dead.</a:t>
            </a:r>
            <a:endParaRPr lang="en-US" sz="2000" b="1" dirty="0"/>
          </a:p>
        </p:txBody>
      </p:sp>
      <p:pic>
        <p:nvPicPr>
          <p:cNvPr id="38914" name="Picture 2" descr="File:United Daughters of the Confederacy logo.png"/>
          <p:cNvPicPr>
            <a:picLocks noChangeAspect="1" noChangeArrowheads="1"/>
          </p:cNvPicPr>
          <p:nvPr/>
        </p:nvPicPr>
        <p:blipFill>
          <a:blip r:embed="rId4" cstate="print"/>
          <a:srcRect/>
          <a:stretch>
            <a:fillRect/>
          </a:stretch>
        </p:blipFill>
        <p:spPr bwMode="auto">
          <a:xfrm>
            <a:off x="5555608" y="2626497"/>
            <a:ext cx="2673992" cy="3091554"/>
          </a:xfrm>
          <a:prstGeom prst="rect">
            <a:avLst/>
          </a:prstGeom>
          <a:noFill/>
        </p:spPr>
      </p:pic>
      <p:sp>
        <p:nvSpPr>
          <p:cNvPr id="8" name="TextBox 7"/>
          <p:cNvSpPr txBox="1"/>
          <p:nvPr/>
        </p:nvSpPr>
        <p:spPr>
          <a:xfrm>
            <a:off x="4953000" y="5719227"/>
            <a:ext cx="4038600" cy="1031051"/>
          </a:xfrm>
          <a:prstGeom prst="rect">
            <a:avLst/>
          </a:prstGeom>
          <a:noFill/>
        </p:spPr>
        <p:txBody>
          <a:bodyPr wrap="square" rtlCol="0">
            <a:spAutoFit/>
          </a:bodyPr>
          <a:lstStyle/>
          <a:p>
            <a:pPr algn="ctr"/>
            <a:r>
              <a:rPr lang="en-US" sz="3600" b="1" dirty="0" smtClean="0"/>
              <a:t>United Daughters </a:t>
            </a:r>
          </a:p>
          <a:p>
            <a:pPr algn="ctr"/>
            <a:r>
              <a:rPr lang="en-US" sz="2500" b="1" dirty="0"/>
              <a:t>of the Confederacy </a:t>
            </a:r>
            <a:r>
              <a:rPr lang="en-US" sz="2500" b="1" dirty="0" smtClean="0"/>
              <a:t>(UDC)</a:t>
            </a:r>
            <a:endParaRPr lang="en-US" sz="2500" b="1"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gradFill flip="none" rotWithShape="1">
          <a:gsLst>
            <a:gs pos="52000">
              <a:schemeClr val="bg1">
                <a:lumMod val="75000"/>
              </a:schemeClr>
            </a:gs>
            <a:gs pos="22000">
              <a:schemeClr val="bg1">
                <a:lumMod val="85000"/>
              </a:schemeClr>
            </a:gs>
            <a:gs pos="76000">
              <a:srgbClr val="B3B3B3"/>
            </a:gs>
            <a:gs pos="100000">
              <a:schemeClr val="bg1">
                <a:lumMod val="50000"/>
              </a:schemeClr>
            </a:gs>
          </a:gsLst>
          <a:lin ang="2700000" scaled="1"/>
          <a:tileRect/>
        </a:grad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p:nvPicPr>
        <p:blipFill rotWithShape="1">
          <a:blip r:embed="rId3" cstate="print"/>
          <a:srcRect t="19468" b="7527"/>
          <a:stretch/>
        </p:blipFill>
        <p:spPr bwMode="auto">
          <a:xfrm>
            <a:off x="0" y="-1"/>
            <a:ext cx="9144000" cy="6858001"/>
          </a:xfrm>
          <a:prstGeom prst="rect">
            <a:avLst/>
          </a:prstGeom>
          <a:noFill/>
          <a:ln w="9525">
            <a:noFill/>
            <a:miter lim="800000"/>
            <a:headEnd/>
            <a:tailEnd/>
          </a:ln>
        </p:spPr>
      </p:pic>
      <p:sp>
        <p:nvSpPr>
          <p:cNvPr id="2" name="Title 1"/>
          <p:cNvSpPr>
            <a:spLocks noGrp="1"/>
          </p:cNvSpPr>
          <p:nvPr>
            <p:ph type="title"/>
          </p:nvPr>
        </p:nvSpPr>
        <p:spPr>
          <a:xfrm>
            <a:off x="76200" y="76200"/>
            <a:ext cx="4953000" cy="990600"/>
          </a:xfrm>
          <a:solidFill>
            <a:schemeClr val="bg1">
              <a:lumMod val="85000"/>
              <a:alpha val="66000"/>
            </a:schemeClr>
          </a:solidFill>
          <a:effectLst>
            <a:softEdge rad="127000"/>
          </a:effectLst>
        </p:spPr>
        <p:txBody>
          <a:bodyPr>
            <a:noAutofit/>
          </a:bodyPr>
          <a:lstStyle/>
          <a:p>
            <a:r>
              <a:rPr lang="en-US" sz="6600" b="1" dirty="0" smtClean="0"/>
              <a:t>Funny Story</a:t>
            </a:r>
            <a:endParaRPr lang="en-US" sz="6600" b="1" dirty="0"/>
          </a:p>
        </p:txBody>
      </p:sp>
    </p:spTree>
    <p:extLst>
      <p:ext uri="{BB962C8B-B14F-4D97-AF65-F5344CB8AC3E}">
        <p14:creationId xmlns:p14="http://schemas.microsoft.com/office/powerpoint/2010/main" val="269321207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srcRect/>
          <a:stretch>
            <a:fillRect/>
          </a:stretch>
        </p:blipFill>
        <p:spPr bwMode="auto">
          <a:xfrm>
            <a:off x="0" y="-1"/>
            <a:ext cx="9144000" cy="6858001"/>
          </a:xfrm>
          <a:prstGeom prst="rect">
            <a:avLst/>
          </a:prstGeom>
          <a:noFill/>
          <a:ln w="9525">
            <a:noFill/>
            <a:miter lim="800000"/>
            <a:headEnd/>
            <a:tailEnd/>
          </a:ln>
          <a:effectLst/>
        </p:spPr>
      </p:pic>
      <p:sp>
        <p:nvSpPr>
          <p:cNvPr id="6" name="Rectangle 5">
            <a:hlinkClick r:id="rId3"/>
          </p:cNvPr>
          <p:cNvSpPr/>
          <p:nvPr/>
        </p:nvSpPr>
        <p:spPr>
          <a:xfrm>
            <a:off x="6477000" y="6248400"/>
            <a:ext cx="2514600" cy="461665"/>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lgn="ctr"/>
            <a:r>
              <a:rPr lang="en-US" sz="2400" b="1" dirty="0" smtClean="0"/>
              <a:t>Further Reading</a:t>
            </a:r>
            <a:endParaRPr lang="en-US" sz="2400" b="1" dirty="0"/>
          </a:p>
        </p:txBody>
      </p:sp>
      <p:sp>
        <p:nvSpPr>
          <p:cNvPr id="9" name="Title 1"/>
          <p:cNvSpPr>
            <a:spLocks noGrp="1"/>
          </p:cNvSpPr>
          <p:nvPr>
            <p:ph type="title"/>
          </p:nvPr>
        </p:nvSpPr>
        <p:spPr>
          <a:xfrm>
            <a:off x="381000" y="381000"/>
            <a:ext cx="8229600" cy="1143000"/>
          </a:xfrm>
        </p:spPr>
        <p:txBody>
          <a:bodyPr>
            <a:normAutofit/>
            <a:scene3d>
              <a:camera prst="orthographicFront"/>
              <a:lightRig rig="glow" dir="tl">
                <a:rot lat="0" lon="0" rev="5400000"/>
              </a:lightRig>
            </a:scene3d>
            <a:sp3d contourW="12700">
              <a:bevelT w="25400" h="25400"/>
              <a:contourClr>
                <a:schemeClr val="accent6">
                  <a:shade val="73000"/>
                </a:schemeClr>
              </a:contourClr>
            </a:sp3d>
          </a:bodyPr>
          <a:lstStyle/>
          <a:p>
            <a:pPr algn="l"/>
            <a:r>
              <a:rPr lang="en-US" sz="66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63500">
                    <a:schemeClr val="tx2">
                      <a:alpha val="40000"/>
                    </a:schemeClr>
                  </a:glow>
                  <a:outerShdw blurRad="80000" dist="40000" dir="5040000" algn="tl">
                    <a:srgbClr val="000000">
                      <a:alpha val="30000"/>
                    </a:srgbClr>
                  </a:outerShdw>
                </a:effectLst>
              </a:rPr>
              <a:t>Jefferson Davis’ Cell</a:t>
            </a:r>
            <a:endParaRPr lang="en-US" sz="6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63500">
                  <a:schemeClr val="tx2">
                    <a:alpha val="40000"/>
                  </a:schemeClr>
                </a:glow>
                <a:outerShdw blurRad="80000" dist="40000" dir="5040000" algn="tl">
                  <a:srgbClr val="000000">
                    <a:alpha val="30000"/>
                  </a:srgbClr>
                </a:outerShdw>
              </a:effectLst>
            </a:endParaRPr>
          </a:p>
        </p:txBody>
      </p:sp>
      <p:sp>
        <p:nvSpPr>
          <p:cNvPr id="10" name="Content Placeholder 2"/>
          <p:cNvSpPr>
            <a:spLocks noGrp="1"/>
          </p:cNvSpPr>
          <p:nvPr>
            <p:ph sz="half" idx="1"/>
          </p:nvPr>
        </p:nvSpPr>
        <p:spPr>
          <a:xfrm>
            <a:off x="381000" y="1295401"/>
            <a:ext cx="4114800" cy="990599"/>
          </a:xfrm>
        </p:spPr>
        <p:txBody>
          <a:bodyPr>
            <a:noAutofit/>
          </a:bodyPr>
          <a:lstStyle/>
          <a:p>
            <a:pPr marL="0" indent="0" algn="ctr">
              <a:buNone/>
            </a:pPr>
            <a:r>
              <a:rPr lang="en-US" sz="4400" b="1" dirty="0" smtClean="0"/>
              <a:t>Fort Monroe, VA</a:t>
            </a: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gradFill flip="none" rotWithShape="1">
          <a:gsLst>
            <a:gs pos="52000">
              <a:schemeClr val="bg1">
                <a:lumMod val="75000"/>
              </a:schemeClr>
            </a:gs>
            <a:gs pos="22000">
              <a:schemeClr val="bg1">
                <a:lumMod val="85000"/>
              </a:schemeClr>
            </a:gs>
            <a:gs pos="76000">
              <a:srgbClr val="B3B3B3"/>
            </a:gs>
            <a:gs pos="100000">
              <a:schemeClr val="bg1">
                <a:lumMod val="50000"/>
              </a:schemeClr>
            </a:gs>
          </a:gsLst>
          <a:lin ang="27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 y="76200"/>
            <a:ext cx="6019800" cy="1752600"/>
          </a:xfrm>
        </p:spPr>
        <p:txBody>
          <a:bodyPr>
            <a:noAutofit/>
          </a:bodyPr>
          <a:lstStyle/>
          <a:p>
            <a:r>
              <a:rPr lang="en-US" sz="5400" b="1" dirty="0" smtClean="0"/>
              <a:t>Reflections of an</a:t>
            </a:r>
            <a:r>
              <a:rPr lang="en-US" sz="3600" b="1" dirty="0" smtClean="0"/>
              <a:t/>
            </a:r>
            <a:br>
              <a:rPr lang="en-US" sz="3600" b="1" dirty="0" smtClean="0"/>
            </a:br>
            <a:r>
              <a:rPr lang="en-US" sz="4800" b="1" dirty="0" smtClean="0"/>
              <a:t>Ex-Vice President</a:t>
            </a:r>
            <a:endParaRPr lang="en-US" sz="5400" b="1" dirty="0"/>
          </a:p>
        </p:txBody>
      </p:sp>
      <p:sp>
        <p:nvSpPr>
          <p:cNvPr id="3" name="Content Placeholder 2"/>
          <p:cNvSpPr>
            <a:spLocks noGrp="1"/>
          </p:cNvSpPr>
          <p:nvPr>
            <p:ph sz="half" idx="4294967295"/>
          </p:nvPr>
        </p:nvSpPr>
        <p:spPr>
          <a:xfrm>
            <a:off x="0" y="1905000"/>
            <a:ext cx="6019800" cy="4876800"/>
          </a:xfrm>
        </p:spPr>
        <p:txBody>
          <a:bodyPr>
            <a:normAutofit fontScale="85000" lnSpcReduction="20000"/>
          </a:bodyPr>
          <a:lstStyle/>
          <a:p>
            <a:pPr marL="173038" indent="-173038">
              <a:buNone/>
            </a:pPr>
            <a:r>
              <a:rPr lang="en-US" b="1" i="1" dirty="0" smtClean="0"/>
              <a:t>“General [H.R.] Jackson was released from this place to-day – the order came this morning and he left this evening.  I am truly glad for his good fortune.  But why should he be discharged and other officers kept, I do not understand; nor do I understand why he should be discharged and I held.  He bent his energies to bring about secession; I strove with all my power to prevent it.”</a:t>
            </a:r>
          </a:p>
          <a:p>
            <a:pPr>
              <a:buNone/>
            </a:pPr>
            <a:endParaRPr lang="en-US" sz="1800" b="1" i="1" dirty="0" smtClean="0"/>
          </a:p>
          <a:p>
            <a:pPr>
              <a:buNone/>
            </a:pPr>
            <a:r>
              <a:rPr lang="en-US" b="1" dirty="0"/>
              <a:t>	</a:t>
            </a:r>
            <a:r>
              <a:rPr lang="en-US" b="1" dirty="0" smtClean="0"/>
              <a:t>	        -- 	Alexander H. Stephens</a:t>
            </a:r>
          </a:p>
          <a:p>
            <a:pPr>
              <a:buNone/>
            </a:pPr>
            <a:r>
              <a:rPr lang="en-US" b="1" dirty="0"/>
              <a:t>	</a:t>
            </a:r>
            <a:r>
              <a:rPr lang="en-US" b="1" dirty="0" smtClean="0"/>
              <a:t>		July 8, 1865</a:t>
            </a:r>
          </a:p>
          <a:p>
            <a:pPr>
              <a:buNone/>
            </a:pPr>
            <a:r>
              <a:rPr lang="en-US" b="1" dirty="0"/>
              <a:t>	</a:t>
            </a:r>
            <a:r>
              <a:rPr lang="en-US" b="1" dirty="0" smtClean="0"/>
              <a:t>		Fort Warren Prison, MA</a:t>
            </a:r>
            <a:endParaRPr lang="en-US" b="1" dirty="0"/>
          </a:p>
        </p:txBody>
      </p:sp>
      <p:pic>
        <p:nvPicPr>
          <p:cNvPr id="7" name="Content Placeholder 4"/>
          <p:cNvPicPr>
            <a:picLocks noChangeAspect="1" noChangeArrowheads="1"/>
          </p:cNvPicPr>
          <p:nvPr/>
        </p:nvPicPr>
        <p:blipFill>
          <a:blip r:embed="rId3" cstate="print"/>
          <a:stretch>
            <a:fillRect/>
          </a:stretch>
        </p:blipFill>
        <p:spPr bwMode="auto">
          <a:xfrm>
            <a:off x="6022428" y="228600"/>
            <a:ext cx="2911151" cy="3962400"/>
          </a:xfrm>
          <a:prstGeom prst="rect">
            <a:avLst/>
          </a:prstGeom>
          <a:noFill/>
          <a:ln w="9525">
            <a:noFill/>
            <a:miter lim="800000"/>
            <a:headEnd/>
            <a:tailEnd/>
          </a:ln>
          <a:effectLst/>
        </p:spPr>
      </p:pic>
      <p:sp>
        <p:nvSpPr>
          <p:cNvPr id="8" name="Rectangle 7"/>
          <p:cNvSpPr/>
          <p:nvPr/>
        </p:nvSpPr>
        <p:spPr>
          <a:xfrm>
            <a:off x="6022428" y="4191000"/>
            <a:ext cx="2911151" cy="430887"/>
          </a:xfrm>
          <a:prstGeom prst="rect">
            <a:avLst/>
          </a:prstGeom>
        </p:spPr>
        <p:txBody>
          <a:bodyPr wrap="square">
            <a:spAutoFit/>
          </a:bodyPr>
          <a:lstStyle/>
          <a:p>
            <a:pPr algn="ctr"/>
            <a:r>
              <a:rPr lang="en-US" sz="2200" b="1" dirty="0" smtClean="0"/>
              <a:t>Alexander H. Stephens</a:t>
            </a:r>
            <a:endParaRPr lang="en-US" sz="2200"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gradFill flip="none" rotWithShape="1">
          <a:gsLst>
            <a:gs pos="62000">
              <a:schemeClr val="tx1">
                <a:lumMod val="90000"/>
                <a:lumOff val="10000"/>
              </a:schemeClr>
            </a:gs>
            <a:gs pos="22000">
              <a:schemeClr val="tx1"/>
            </a:gs>
            <a:gs pos="100000">
              <a:schemeClr val="tx2"/>
            </a:gs>
          </a:gsLst>
          <a:lin ang="27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4419600" cy="3276600"/>
          </a:xfrm>
        </p:spPr>
        <p:txBody>
          <a:bodyPr>
            <a:noAutofit/>
            <a:scene3d>
              <a:camera prst="orthographicFront"/>
              <a:lightRig rig="glow" dir="tl">
                <a:rot lat="0" lon="0" rev="5400000"/>
              </a:lightRig>
            </a:scene3d>
            <a:sp3d contourW="12700">
              <a:bevelT w="25400" h="25400"/>
              <a:contourClr>
                <a:schemeClr val="accent6">
                  <a:shade val="73000"/>
                </a:schemeClr>
              </a:contourClr>
            </a:sp3d>
          </a:bodyPr>
          <a:lstStyle/>
          <a:p>
            <a:r>
              <a:rPr lang="en-US" sz="72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African</a:t>
            </a:r>
            <a:r>
              <a:rPr lang="en-US" sz="66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r>
              <a:rPr lang="en-US" sz="60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r>
            <a:br>
              <a:rPr lang="en-US" sz="60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br>
            <a:r>
              <a:rPr lang="en-US" sz="66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Americans </a:t>
            </a:r>
            <a:r>
              <a:rPr lang="en-US" sz="60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r>
            <a:br>
              <a:rPr lang="en-US" sz="60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br>
            <a:r>
              <a:rPr lang="en-US" sz="2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during </a:t>
            </a:r>
            <a:r>
              <a:rPr lang="en-US" sz="36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r>
            <a:br>
              <a:rPr lang="en-US" sz="36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br>
            <a:r>
              <a:rPr lang="en-US" sz="2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Presidential Reconstruction</a:t>
            </a:r>
            <a:endParaRPr lang="en-US" sz="32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3" name="Content Placeholder 2"/>
          <p:cNvSpPr>
            <a:spLocks noGrp="1"/>
          </p:cNvSpPr>
          <p:nvPr>
            <p:ph sz="half" idx="1"/>
          </p:nvPr>
        </p:nvSpPr>
        <p:spPr>
          <a:xfrm>
            <a:off x="152400" y="3856037"/>
            <a:ext cx="4191000" cy="2697163"/>
          </a:xfrm>
        </p:spPr>
        <p:txBody>
          <a:bodyPr/>
          <a:lstStyle/>
          <a:p>
            <a:r>
              <a:rPr lang="en-US" b="1" dirty="0" smtClean="0">
                <a:solidFill>
                  <a:schemeClr val="bg2">
                    <a:lumMod val="40000"/>
                    <a:lumOff val="60000"/>
                  </a:schemeClr>
                </a:solidFill>
              </a:rPr>
              <a:t>Thirteenth Amendment</a:t>
            </a:r>
          </a:p>
          <a:p>
            <a:r>
              <a:rPr lang="en-US" b="1" dirty="0" smtClean="0">
                <a:solidFill>
                  <a:schemeClr val="bg2">
                    <a:lumMod val="40000"/>
                    <a:lumOff val="60000"/>
                  </a:schemeClr>
                </a:solidFill>
              </a:rPr>
              <a:t>Freedmen’s Bureau</a:t>
            </a:r>
          </a:p>
          <a:p>
            <a:r>
              <a:rPr lang="en-US" b="1" dirty="0" smtClean="0">
                <a:solidFill>
                  <a:schemeClr val="bg2">
                    <a:lumMod val="40000"/>
                    <a:lumOff val="60000"/>
                  </a:schemeClr>
                </a:solidFill>
              </a:rPr>
              <a:t>Sharecropping</a:t>
            </a:r>
          </a:p>
          <a:p>
            <a:r>
              <a:rPr lang="en-US" b="1" dirty="0" smtClean="0">
                <a:solidFill>
                  <a:schemeClr val="bg2">
                    <a:lumMod val="40000"/>
                    <a:lumOff val="60000"/>
                  </a:schemeClr>
                </a:solidFill>
              </a:rPr>
              <a:t>Black Codes</a:t>
            </a:r>
            <a:endParaRPr lang="en-US" b="1" dirty="0">
              <a:solidFill>
                <a:schemeClr val="bg2">
                  <a:lumMod val="40000"/>
                  <a:lumOff val="60000"/>
                </a:schemeClr>
              </a:solidFill>
            </a:endParaRPr>
          </a:p>
        </p:txBody>
      </p:sp>
      <p:pic>
        <p:nvPicPr>
          <p:cNvPr id="78850" name="Picture 2" descr="Franchise. And Not This Man?"/>
          <p:cNvPicPr>
            <a:picLocks noChangeAspect="1" noChangeArrowheads="1"/>
          </p:cNvPicPr>
          <p:nvPr/>
        </p:nvPicPr>
        <p:blipFill>
          <a:blip r:embed="rId3" cstate="print"/>
          <a:srcRect/>
          <a:stretch>
            <a:fillRect/>
          </a:stretch>
        </p:blipFill>
        <p:spPr bwMode="auto">
          <a:xfrm>
            <a:off x="4419600" y="-18627"/>
            <a:ext cx="4724400" cy="6876627"/>
          </a:xfrm>
          <a:prstGeom prst="rect">
            <a:avLst/>
          </a:prstGeom>
          <a:noFill/>
        </p:spPr>
      </p:pic>
      <p:sp>
        <p:nvSpPr>
          <p:cNvPr id="6" name="TextBox 5"/>
          <p:cNvSpPr txBox="1"/>
          <p:nvPr/>
        </p:nvSpPr>
        <p:spPr>
          <a:xfrm>
            <a:off x="5257800" y="5638800"/>
            <a:ext cx="3048000" cy="1077218"/>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pPr algn="ctr"/>
            <a:r>
              <a:rPr lang="en-US" sz="4000" b="1" dirty="0" smtClean="0"/>
              <a:t>FRANCHISE</a:t>
            </a:r>
          </a:p>
          <a:p>
            <a:pPr algn="ctr"/>
            <a:r>
              <a:rPr lang="en-US" sz="2400" b="1" dirty="0" smtClean="0"/>
              <a:t>And Not This Man?</a:t>
            </a:r>
            <a:endParaRPr lang="en-US" sz="2400" b="1"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62000">
              <a:schemeClr val="tx1">
                <a:lumMod val="90000"/>
                <a:lumOff val="10000"/>
              </a:schemeClr>
            </a:gs>
            <a:gs pos="22000">
              <a:schemeClr val="tx1"/>
            </a:gs>
            <a:gs pos="100000">
              <a:schemeClr val="tx2"/>
            </a:gs>
          </a:gsLst>
          <a:lin ang="2700000" scaled="1"/>
          <a:tileRect/>
        </a:gra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0" y="152400"/>
            <a:ext cx="9144000" cy="1828800"/>
          </a:xfrm>
        </p:spPr>
        <p:txBody>
          <a:bodyPr>
            <a:noAutofit/>
            <a:scene3d>
              <a:camera prst="orthographicFront"/>
              <a:lightRig rig="glow" dir="tl">
                <a:rot lat="0" lon="0" rev="5400000"/>
              </a:lightRig>
            </a:scene3d>
            <a:sp3d contourW="12700">
              <a:bevelT w="25400" h="25400"/>
              <a:contourClr>
                <a:schemeClr val="accent6">
                  <a:shade val="73000"/>
                </a:schemeClr>
              </a:contourClr>
            </a:sp3d>
          </a:bodyPr>
          <a:lstStyle/>
          <a:p>
            <a:r>
              <a:rPr lang="en-US" sz="60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A Tale of</a:t>
            </a:r>
            <a:r>
              <a:rPr lang="en-US" sz="66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r>
            <a:br>
              <a:rPr lang="en-US" sz="66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br>
            <a:r>
              <a:rPr lang="en-US" sz="66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Two Reconstructions</a:t>
            </a:r>
            <a:endParaRPr lang="en-US" sz="6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5" name="Text Placeholder 4"/>
          <p:cNvSpPr>
            <a:spLocks noGrp="1"/>
          </p:cNvSpPr>
          <p:nvPr>
            <p:ph type="body" idx="1"/>
          </p:nvPr>
        </p:nvSpPr>
        <p:spPr>
          <a:xfrm>
            <a:off x="304800" y="4964113"/>
            <a:ext cx="4040188" cy="1284287"/>
          </a:xfrm>
        </p:spPr>
        <p:txBody>
          <a:bodyPr anchor="t">
            <a:noAutofit/>
          </a:bodyPr>
          <a:lstStyle/>
          <a:p>
            <a:pPr algn="ctr"/>
            <a:r>
              <a:rPr lang="en-US" sz="4000" dirty="0" smtClean="0">
                <a:solidFill>
                  <a:schemeClr val="bg2">
                    <a:lumMod val="40000"/>
                    <a:lumOff val="60000"/>
                  </a:schemeClr>
                </a:solidFill>
              </a:rPr>
              <a:t>Presidential</a:t>
            </a:r>
            <a:endParaRPr lang="en-US" sz="4000" dirty="0">
              <a:solidFill>
                <a:schemeClr val="bg2">
                  <a:lumMod val="40000"/>
                  <a:lumOff val="60000"/>
                </a:schemeClr>
              </a:solidFill>
            </a:endParaRPr>
          </a:p>
        </p:txBody>
      </p:sp>
      <p:pic>
        <p:nvPicPr>
          <p:cNvPr id="2050" name="Picture 2"/>
          <p:cNvPicPr>
            <a:picLocks noGrp="1" noChangeAspect="1" noChangeArrowheads="1"/>
          </p:cNvPicPr>
          <p:nvPr>
            <p:ph sz="half" idx="2"/>
          </p:nvPr>
        </p:nvPicPr>
        <p:blipFill>
          <a:blip r:embed="rId3" cstate="print">
            <a:grayscl/>
          </a:blip>
          <a:stretch>
            <a:fillRect/>
          </a:stretch>
        </p:blipFill>
        <p:spPr bwMode="auto">
          <a:xfrm>
            <a:off x="304800" y="2270655"/>
            <a:ext cx="4040188" cy="2693458"/>
          </a:xfrm>
          <a:prstGeom prst="rect">
            <a:avLst/>
          </a:prstGeom>
          <a:noFill/>
          <a:ln w="9525">
            <a:noFill/>
            <a:miter lim="800000"/>
            <a:headEnd/>
            <a:tailEnd/>
          </a:ln>
          <a:effectLst/>
        </p:spPr>
      </p:pic>
      <p:sp>
        <p:nvSpPr>
          <p:cNvPr id="7" name="Text Placeholder 6"/>
          <p:cNvSpPr>
            <a:spLocks noGrp="1"/>
          </p:cNvSpPr>
          <p:nvPr>
            <p:ph type="body" sz="quarter" idx="3"/>
          </p:nvPr>
        </p:nvSpPr>
        <p:spPr>
          <a:xfrm>
            <a:off x="4800600" y="4964113"/>
            <a:ext cx="4038600" cy="1360487"/>
          </a:xfrm>
        </p:spPr>
        <p:txBody>
          <a:bodyPr anchor="t">
            <a:noAutofit/>
          </a:bodyPr>
          <a:lstStyle/>
          <a:p>
            <a:pPr algn="ctr"/>
            <a:r>
              <a:rPr lang="en-US" sz="4000" dirty="0" smtClean="0">
                <a:solidFill>
                  <a:schemeClr val="bg2">
                    <a:lumMod val="40000"/>
                    <a:lumOff val="60000"/>
                  </a:schemeClr>
                </a:solidFill>
              </a:rPr>
              <a:t>Congressional </a:t>
            </a:r>
            <a:endParaRPr lang="en-US" sz="3200" dirty="0" smtClean="0">
              <a:solidFill>
                <a:schemeClr val="bg2">
                  <a:lumMod val="40000"/>
                  <a:lumOff val="60000"/>
                </a:schemeClr>
              </a:solidFill>
            </a:endParaRPr>
          </a:p>
          <a:p>
            <a:pPr algn="ctr"/>
            <a:r>
              <a:rPr lang="en-US" sz="3200" i="1" dirty="0" smtClean="0">
                <a:solidFill>
                  <a:schemeClr val="bg2">
                    <a:lumMod val="40000"/>
                    <a:lumOff val="60000"/>
                  </a:schemeClr>
                </a:solidFill>
              </a:rPr>
              <a:t>(aka, Radical)</a:t>
            </a:r>
            <a:endParaRPr lang="en-US" sz="4000" i="1" dirty="0">
              <a:solidFill>
                <a:schemeClr val="bg2">
                  <a:lumMod val="40000"/>
                  <a:lumOff val="60000"/>
                </a:schemeClr>
              </a:solidFill>
            </a:endParaRPr>
          </a:p>
        </p:txBody>
      </p:sp>
      <p:pic>
        <p:nvPicPr>
          <p:cNvPr id="2051" name="Picture 3"/>
          <p:cNvPicPr>
            <a:picLocks noGrp="1" noChangeAspect="1" noChangeArrowheads="1"/>
          </p:cNvPicPr>
          <p:nvPr>
            <p:ph sz="quarter" idx="4"/>
          </p:nvPr>
        </p:nvPicPr>
        <p:blipFill rotWithShape="1">
          <a:blip r:embed="rId4" cstate="screen">
            <a:grayscl/>
            <a:extLst>
              <a:ext uri="{28A0092B-C50C-407E-A947-70E740481C1C}">
                <a14:useLocalDpi xmlns:a14="http://schemas.microsoft.com/office/drawing/2010/main"/>
              </a:ext>
            </a:extLst>
          </a:blip>
          <a:srcRect/>
          <a:stretch/>
        </p:blipFill>
        <p:spPr bwMode="auto">
          <a:xfrm>
            <a:off x="4797425" y="2252595"/>
            <a:ext cx="4041775" cy="2690037"/>
          </a:xfrm>
          <a:prstGeom prst="rect">
            <a:avLst/>
          </a:prstGeom>
          <a:noFill/>
          <a:ln w="9525">
            <a:noFill/>
            <a:miter lim="800000"/>
            <a:headEnd/>
            <a:tailEnd/>
          </a:ln>
          <a:effectLst/>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gradFill flip="none" rotWithShape="1">
          <a:gsLst>
            <a:gs pos="62000">
              <a:schemeClr val="tx1">
                <a:lumMod val="90000"/>
                <a:lumOff val="10000"/>
              </a:schemeClr>
            </a:gs>
            <a:gs pos="22000">
              <a:schemeClr val="tx1"/>
            </a:gs>
            <a:gs pos="100000">
              <a:schemeClr val="tx2"/>
            </a:gs>
          </a:gsLst>
          <a:lin ang="2700000" scaled="1"/>
          <a:tileRect/>
        </a:gradFill>
        <a:effectLst/>
      </p:bgPr>
    </p:bg>
    <p:spTree>
      <p:nvGrpSpPr>
        <p:cNvPr id="1" name=""/>
        <p:cNvGrpSpPr/>
        <p:nvPr/>
      </p:nvGrpSpPr>
      <p:grpSpPr>
        <a:xfrm>
          <a:off x="0" y="0"/>
          <a:ext cx="0" cy="0"/>
          <a:chOff x="0" y="0"/>
          <a:chExt cx="0" cy="0"/>
        </a:xfrm>
      </p:grpSpPr>
      <p:sp>
        <p:nvSpPr>
          <p:cNvPr id="12" name="TextBox 11"/>
          <p:cNvSpPr txBox="1"/>
          <p:nvPr/>
        </p:nvSpPr>
        <p:spPr>
          <a:xfrm>
            <a:off x="5029200" y="4800600"/>
            <a:ext cx="3886200" cy="1077218"/>
          </a:xfrm>
          <a:prstGeom prst="rect">
            <a:avLst/>
          </a:prstGeom>
          <a:noFill/>
        </p:spPr>
        <p:txBody>
          <a:bodyPr wrap="square" rtlCol="0">
            <a:spAutoFit/>
          </a:bodyPr>
          <a:lstStyle/>
          <a:p>
            <a:pPr algn="ctr"/>
            <a:r>
              <a:rPr lang="en-US" sz="3200" b="1" dirty="0" smtClean="0">
                <a:solidFill>
                  <a:schemeClr val="bg2">
                    <a:lumMod val="40000"/>
                    <a:lumOff val="60000"/>
                  </a:schemeClr>
                </a:solidFill>
              </a:rPr>
              <a:t>RECONSTRUCTION </a:t>
            </a:r>
            <a:br>
              <a:rPr lang="en-US" sz="3200" b="1" dirty="0" smtClean="0">
                <a:solidFill>
                  <a:schemeClr val="bg2">
                    <a:lumMod val="40000"/>
                    <a:lumOff val="60000"/>
                  </a:schemeClr>
                </a:solidFill>
              </a:rPr>
            </a:br>
            <a:r>
              <a:rPr lang="en-US" sz="3200" b="1" dirty="0" smtClean="0">
                <a:solidFill>
                  <a:schemeClr val="bg2">
                    <a:lumMod val="40000"/>
                    <a:lumOff val="60000"/>
                  </a:schemeClr>
                </a:solidFill>
              </a:rPr>
              <a:t>AMENDMENTS:</a:t>
            </a:r>
            <a:endParaRPr lang="en-US" sz="3200" b="1" dirty="0">
              <a:solidFill>
                <a:schemeClr val="bg2">
                  <a:lumMod val="40000"/>
                  <a:lumOff val="60000"/>
                </a:schemeClr>
              </a:solidFill>
            </a:endParaRPr>
          </a:p>
        </p:txBody>
      </p:sp>
      <p:sp>
        <p:nvSpPr>
          <p:cNvPr id="13" name="TextBox 12">
            <a:hlinkClick r:id="rId3" action="ppaction://hlinksldjump"/>
          </p:cNvPr>
          <p:cNvSpPr txBox="1"/>
          <p:nvPr/>
        </p:nvSpPr>
        <p:spPr>
          <a:xfrm>
            <a:off x="5029200" y="5943600"/>
            <a:ext cx="609600" cy="584775"/>
          </a:xfrm>
          <a:prstGeom prst="rect">
            <a:avLst/>
          </a:prstGeom>
          <a:solidFill>
            <a:schemeClr val="tx1">
              <a:lumMod val="50000"/>
              <a:lumOff val="50000"/>
            </a:schemeClr>
          </a:solidFill>
          <a:effectLst>
            <a:glow rad="63500">
              <a:schemeClr val="accent1">
                <a:satMod val="175000"/>
                <a:alpha val="40000"/>
              </a:schemeClr>
            </a:glow>
            <a:outerShdw blurRad="40000" dist="23000" dir="5400000" rotWithShape="0">
              <a:srgbClr val="000000">
                <a:alpha val="35000"/>
              </a:srgbClr>
            </a:outerShdw>
          </a:effectLst>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sz="3200" b="1" dirty="0" smtClean="0">
                <a:solidFill>
                  <a:schemeClr val="tx2">
                    <a:lumMod val="50000"/>
                  </a:schemeClr>
                </a:solidFill>
              </a:rPr>
              <a:t>13</a:t>
            </a:r>
            <a:endParaRPr lang="en-US" sz="3200" b="1" dirty="0">
              <a:solidFill>
                <a:schemeClr val="tx2">
                  <a:lumMod val="50000"/>
                </a:schemeClr>
              </a:solidFill>
            </a:endParaRPr>
          </a:p>
        </p:txBody>
      </p:sp>
      <p:sp>
        <p:nvSpPr>
          <p:cNvPr id="14" name="TextBox 13">
            <a:hlinkClick r:id="" action="ppaction://noaction"/>
          </p:cNvPr>
          <p:cNvSpPr txBox="1"/>
          <p:nvPr/>
        </p:nvSpPr>
        <p:spPr>
          <a:xfrm>
            <a:off x="6667500" y="5943600"/>
            <a:ext cx="609600" cy="584775"/>
          </a:xfrm>
          <a:prstGeom prst="rect">
            <a:avLst/>
          </a:prstGeom>
          <a:solidFill>
            <a:schemeClr val="tx1">
              <a:lumMod val="50000"/>
              <a:lumOff val="50000"/>
            </a:schemeClr>
          </a:solidFill>
          <a:effectLst>
            <a:glow rad="63500">
              <a:schemeClr val="accent1">
                <a:satMod val="175000"/>
                <a:alpha val="40000"/>
              </a:schemeClr>
            </a:glow>
            <a:outerShdw blurRad="40000" dist="23000" dir="5400000" rotWithShape="0">
              <a:srgbClr val="000000">
                <a:alpha val="35000"/>
              </a:srgbClr>
            </a:outerShdw>
          </a:effectLst>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sz="3200" b="1" dirty="0" smtClean="0">
                <a:solidFill>
                  <a:schemeClr val="tx2">
                    <a:lumMod val="50000"/>
                  </a:schemeClr>
                </a:solidFill>
              </a:rPr>
              <a:t>14</a:t>
            </a:r>
            <a:endParaRPr lang="en-US" sz="3200" b="1" dirty="0">
              <a:solidFill>
                <a:schemeClr val="tx2">
                  <a:lumMod val="50000"/>
                </a:schemeClr>
              </a:solidFill>
            </a:endParaRPr>
          </a:p>
        </p:txBody>
      </p:sp>
      <p:sp>
        <p:nvSpPr>
          <p:cNvPr id="16" name="Content Placeholder 2"/>
          <p:cNvSpPr>
            <a:spLocks noGrp="1"/>
          </p:cNvSpPr>
          <p:nvPr>
            <p:ph sz="half" idx="1"/>
          </p:nvPr>
        </p:nvSpPr>
        <p:spPr>
          <a:xfrm>
            <a:off x="228600" y="1676400"/>
            <a:ext cx="4495800" cy="5004375"/>
          </a:xfrm>
        </p:spPr>
        <p:txBody>
          <a:bodyPr>
            <a:normAutofit/>
          </a:bodyPr>
          <a:lstStyle/>
          <a:p>
            <a:pPr marL="0" indent="0">
              <a:buNone/>
            </a:pPr>
            <a:r>
              <a:rPr lang="en-US" sz="3200" b="1" i="1" dirty="0" smtClean="0">
                <a:solidFill>
                  <a:schemeClr val="bg2">
                    <a:lumMod val="40000"/>
                    <a:lumOff val="60000"/>
                  </a:schemeClr>
                </a:solidFill>
              </a:rPr>
              <a:t>Neither </a:t>
            </a:r>
            <a:r>
              <a:rPr lang="en-US" sz="3200" b="1" i="1" dirty="0">
                <a:solidFill>
                  <a:schemeClr val="bg2">
                    <a:lumMod val="40000"/>
                    <a:lumOff val="60000"/>
                  </a:schemeClr>
                </a:solidFill>
              </a:rPr>
              <a:t>slavery nor involuntary servitude, except as a punishment for crime where of the party shall have been duly convicted, shall exist within the United States, or any place subject to their jurisdiction. </a:t>
            </a:r>
          </a:p>
        </p:txBody>
      </p:sp>
      <p:pic>
        <p:nvPicPr>
          <p:cNvPr id="23" name="Picture 2"/>
          <p:cNvPicPr>
            <a:picLocks noGrp="1" noChangeAspect="1" noChangeArrowheads="1"/>
          </p:cNvPicPr>
          <p:nvPr>
            <p:ph sz="half" idx="2"/>
          </p:nvPr>
        </p:nvPicPr>
        <p:blipFill>
          <a:blip r:embed="rId4" cstate="print"/>
          <a:stretch>
            <a:fillRect/>
          </a:stretch>
        </p:blipFill>
        <p:spPr bwMode="auto">
          <a:xfrm>
            <a:off x="5029200" y="1128528"/>
            <a:ext cx="3895725" cy="3680492"/>
          </a:xfrm>
          <a:prstGeom prst="rect">
            <a:avLst/>
          </a:prstGeom>
          <a:noFill/>
          <a:ln w="9525">
            <a:noFill/>
            <a:miter lim="800000"/>
            <a:headEnd/>
            <a:tailEnd/>
          </a:ln>
          <a:effectLst/>
        </p:spPr>
      </p:pic>
      <p:sp>
        <p:nvSpPr>
          <p:cNvPr id="25" name="Title 1"/>
          <p:cNvSpPr txBox="1">
            <a:spLocks/>
          </p:cNvSpPr>
          <p:nvPr/>
        </p:nvSpPr>
        <p:spPr>
          <a:xfrm>
            <a:off x="76200" y="0"/>
            <a:ext cx="8534400" cy="1143000"/>
          </a:xfrm>
          <a:prstGeom prst="rect">
            <a:avLst/>
          </a:prstGeom>
        </p:spPr>
        <p:txBody>
          <a:bodyPr vert="horz" lIns="91440" tIns="45720" rIns="91440" bIns="45720" rtlCol="0" anchor="ctr">
            <a:noAutofit/>
            <a:scene3d>
              <a:camera prst="orthographicFront"/>
              <a:lightRig rig="glow" dir="tl">
                <a:rot lat="0" lon="0" rev="5400000"/>
              </a:lightRig>
            </a:scene3d>
            <a:sp3d contourW="12700">
              <a:bevelT w="25400" h="25400"/>
              <a:contourClr>
                <a:schemeClr val="accent6">
                  <a:shade val="73000"/>
                </a:schemeClr>
              </a:contourClr>
            </a:sp3d>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US" sz="6000" b="1" i="0" u="none" strike="noStrike" kern="1200" normalizeH="0" baseline="0" noProof="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uLnTx/>
                <a:uFillTx/>
                <a:latin typeface="+mj-lt"/>
                <a:ea typeface="+mj-ea"/>
                <a:cs typeface="+mj-cs"/>
              </a:rPr>
              <a:t>Thirteenth Amendment</a:t>
            </a:r>
            <a:endParaRPr kumimoji="0" lang="en-US" sz="6000" b="1" i="0" u="none" strike="noStrike" kern="1200" normalizeH="0" baseline="0" noProof="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uLnTx/>
              <a:uFillTx/>
              <a:latin typeface="+mj-lt"/>
              <a:ea typeface="+mj-ea"/>
              <a:cs typeface="+mj-cs"/>
            </a:endParaRPr>
          </a:p>
        </p:txBody>
      </p:sp>
      <p:sp>
        <p:nvSpPr>
          <p:cNvPr id="26" name="Rectangle 25"/>
          <p:cNvSpPr/>
          <p:nvPr/>
        </p:nvSpPr>
        <p:spPr>
          <a:xfrm>
            <a:off x="0" y="970002"/>
            <a:ext cx="4876800" cy="553998"/>
          </a:xfrm>
          <a:prstGeom prst="rect">
            <a:avLst/>
          </a:prstGeom>
        </p:spPr>
        <p:txBody>
          <a:bodyPr wrap="square">
            <a:spAutoFit/>
          </a:bodyPr>
          <a:lstStyle/>
          <a:p>
            <a:pPr algn="ctr"/>
            <a:r>
              <a:rPr lang="en-US" sz="3000" b="1" i="1" dirty="0" smtClean="0">
                <a:solidFill>
                  <a:schemeClr val="bg2">
                    <a:lumMod val="40000"/>
                    <a:lumOff val="60000"/>
                  </a:schemeClr>
                </a:solidFill>
              </a:rPr>
              <a:t>Ratified December 6, 1865</a:t>
            </a:r>
            <a:endParaRPr lang="en-US" sz="3000" dirty="0">
              <a:solidFill>
                <a:schemeClr val="bg2">
                  <a:lumMod val="40000"/>
                  <a:lumOff val="60000"/>
                </a:schemeClr>
              </a:solidFill>
            </a:endParaRPr>
          </a:p>
        </p:txBody>
      </p:sp>
      <p:sp>
        <p:nvSpPr>
          <p:cNvPr id="28" name="TextBox 27">
            <a:hlinkClick r:id="" action="ppaction://noaction"/>
          </p:cNvPr>
          <p:cNvSpPr txBox="1"/>
          <p:nvPr/>
        </p:nvSpPr>
        <p:spPr>
          <a:xfrm>
            <a:off x="8305800" y="5943600"/>
            <a:ext cx="609600" cy="584775"/>
          </a:xfrm>
          <a:prstGeom prst="rect">
            <a:avLst/>
          </a:prstGeom>
          <a:solidFill>
            <a:schemeClr val="tx1">
              <a:lumMod val="50000"/>
              <a:lumOff val="50000"/>
            </a:schemeClr>
          </a:solidFill>
          <a:effectLst>
            <a:glow rad="63500">
              <a:schemeClr val="accent1">
                <a:satMod val="175000"/>
                <a:alpha val="40000"/>
              </a:schemeClr>
            </a:glow>
            <a:outerShdw blurRad="40000" dist="23000" dir="5400000" rotWithShape="0">
              <a:srgbClr val="000000">
                <a:alpha val="35000"/>
              </a:srgbClr>
            </a:outerShdw>
          </a:effectLst>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sz="3200" b="1" dirty="0" smtClean="0">
                <a:solidFill>
                  <a:schemeClr val="tx2">
                    <a:lumMod val="50000"/>
                  </a:schemeClr>
                </a:solidFill>
              </a:rPr>
              <a:t>15</a:t>
            </a:r>
            <a:endParaRPr lang="en-US" sz="3200" b="1" dirty="0">
              <a:solidFill>
                <a:schemeClr val="tx2">
                  <a:lumMod val="50000"/>
                </a:schemeClr>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gradFill flip="none" rotWithShape="1">
          <a:gsLst>
            <a:gs pos="62000">
              <a:schemeClr val="tx1">
                <a:lumMod val="90000"/>
                <a:lumOff val="10000"/>
              </a:schemeClr>
            </a:gs>
            <a:gs pos="22000">
              <a:schemeClr val="tx1"/>
            </a:gs>
            <a:gs pos="100000">
              <a:schemeClr val="tx2"/>
            </a:gs>
          </a:gsLst>
          <a:lin ang="27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686800" cy="1143000"/>
          </a:xfrm>
        </p:spPr>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l"/>
            <a:r>
              <a:rPr lang="en-US" sz="72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Freedmen’s Bureau</a:t>
            </a:r>
            <a:endParaRPr lang="en-US" sz="72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3" name="Content Placeholder 2"/>
          <p:cNvSpPr>
            <a:spLocks noGrp="1"/>
          </p:cNvSpPr>
          <p:nvPr>
            <p:ph sz="half" idx="1"/>
          </p:nvPr>
        </p:nvSpPr>
        <p:spPr>
          <a:xfrm>
            <a:off x="457200" y="1600200"/>
            <a:ext cx="4038600" cy="4953000"/>
          </a:xfrm>
        </p:spPr>
        <p:txBody>
          <a:bodyPr>
            <a:normAutofit/>
          </a:bodyPr>
          <a:lstStyle/>
          <a:p>
            <a:pPr marL="0" indent="0">
              <a:buNone/>
            </a:pPr>
            <a:r>
              <a:rPr lang="en-US" sz="4000" b="1" dirty="0" smtClean="0">
                <a:solidFill>
                  <a:schemeClr val="bg2">
                    <a:lumMod val="40000"/>
                    <a:lumOff val="60000"/>
                  </a:schemeClr>
                </a:solidFill>
              </a:rPr>
              <a:t>Established by Congress in 1865 to help former slaves.</a:t>
            </a:r>
          </a:p>
          <a:p>
            <a:pPr marL="850900" lvl="1" indent="-393700"/>
            <a:r>
              <a:rPr lang="en-US" sz="3600" b="1" dirty="0" smtClean="0">
                <a:solidFill>
                  <a:schemeClr val="bg2">
                    <a:lumMod val="40000"/>
                    <a:lumOff val="60000"/>
                  </a:schemeClr>
                </a:solidFill>
              </a:rPr>
              <a:t>Education</a:t>
            </a:r>
          </a:p>
          <a:p>
            <a:pPr marL="850900" lvl="1" indent="-393700"/>
            <a:r>
              <a:rPr lang="en-US" sz="3600" b="1" dirty="0" smtClean="0">
                <a:solidFill>
                  <a:schemeClr val="bg2">
                    <a:lumMod val="40000"/>
                    <a:lumOff val="60000"/>
                  </a:schemeClr>
                </a:solidFill>
              </a:rPr>
              <a:t>Healthcare</a:t>
            </a:r>
          </a:p>
          <a:p>
            <a:pPr marL="850900" lvl="1" indent="-393700"/>
            <a:r>
              <a:rPr lang="en-US" sz="3600" b="1" dirty="0" smtClean="0">
                <a:solidFill>
                  <a:schemeClr val="bg2">
                    <a:lumMod val="40000"/>
                    <a:lumOff val="60000"/>
                  </a:schemeClr>
                </a:solidFill>
              </a:rPr>
              <a:t>Job Placement</a:t>
            </a:r>
          </a:p>
        </p:txBody>
      </p:sp>
      <p:pic>
        <p:nvPicPr>
          <p:cNvPr id="11266" name="Picture 2">
            <a:hlinkClick r:id="rId3" action="ppaction://hlinksldjump"/>
          </p:cNvPr>
          <p:cNvPicPr>
            <a:picLocks noGrp="1" noChangeAspect="1" noChangeArrowheads="1"/>
          </p:cNvPicPr>
          <p:nvPr>
            <p:ph sz="half" idx="2"/>
          </p:nvPr>
        </p:nvPicPr>
        <p:blipFill>
          <a:blip r:embed="rId4" cstate="screen">
            <a:extLst>
              <a:ext uri="{28A0092B-C50C-407E-A947-70E740481C1C}">
                <a14:useLocalDpi xmlns:a14="http://schemas.microsoft.com/office/drawing/2010/main"/>
              </a:ext>
            </a:extLst>
          </a:blip>
          <a:srcRect/>
          <a:stretch>
            <a:fillRect/>
          </a:stretch>
        </p:blipFill>
        <p:spPr bwMode="auto">
          <a:xfrm>
            <a:off x="4495800" y="1905000"/>
            <a:ext cx="4403954" cy="2895600"/>
          </a:xfrm>
          <a:prstGeom prst="rect">
            <a:avLst/>
          </a:prstGeom>
          <a:noFill/>
          <a:ln w="38100">
            <a:noFill/>
            <a:miter lim="800000"/>
            <a:headEnd/>
            <a:tailEnd/>
          </a:ln>
          <a:effectLst>
            <a:glow rad="101600">
              <a:schemeClr val="tx1">
                <a:lumMod val="25000"/>
                <a:lumOff val="75000"/>
                <a:alpha val="60000"/>
              </a:schemeClr>
            </a:glow>
            <a:softEdge rad="12700"/>
          </a:effectLst>
        </p:spPr>
      </p:pic>
      <p:sp>
        <p:nvSpPr>
          <p:cNvPr id="6" name="TextBox 5"/>
          <p:cNvSpPr txBox="1"/>
          <p:nvPr/>
        </p:nvSpPr>
        <p:spPr>
          <a:xfrm>
            <a:off x="4495800" y="4876800"/>
            <a:ext cx="4343400" cy="461665"/>
          </a:xfrm>
          <a:prstGeom prst="rect">
            <a:avLst/>
          </a:prstGeom>
          <a:noFill/>
        </p:spPr>
        <p:txBody>
          <a:bodyPr wrap="square" rtlCol="0">
            <a:spAutoFit/>
          </a:bodyPr>
          <a:lstStyle/>
          <a:p>
            <a:pPr algn="ctr"/>
            <a:r>
              <a:rPr lang="en-US" sz="2400" b="1" dirty="0" smtClean="0">
                <a:solidFill>
                  <a:schemeClr val="bg2">
                    <a:lumMod val="40000"/>
                    <a:lumOff val="60000"/>
                  </a:schemeClr>
                </a:solidFill>
              </a:rPr>
              <a:t>From </a:t>
            </a:r>
            <a:r>
              <a:rPr lang="en-US" sz="2400" b="1" i="1" dirty="0" smtClean="0">
                <a:solidFill>
                  <a:schemeClr val="bg2">
                    <a:lumMod val="40000"/>
                    <a:lumOff val="60000"/>
                  </a:schemeClr>
                </a:solidFill>
              </a:rPr>
              <a:t>Harper’s Weekly, </a:t>
            </a:r>
            <a:r>
              <a:rPr lang="en-US" sz="2400" b="1" dirty="0" smtClean="0">
                <a:solidFill>
                  <a:schemeClr val="bg2">
                    <a:lumMod val="40000"/>
                    <a:lumOff val="60000"/>
                  </a:schemeClr>
                </a:solidFill>
              </a:rPr>
              <a:t>1868</a:t>
            </a:r>
            <a:endParaRPr lang="en-US" sz="2400" b="1" dirty="0">
              <a:solidFill>
                <a:schemeClr val="bg2">
                  <a:lumMod val="40000"/>
                  <a:lumOff val="60000"/>
                </a:schemeClr>
              </a:solidFill>
            </a:endParaRPr>
          </a:p>
        </p:txBody>
      </p:sp>
    </p:spTree>
    <p:extLst>
      <p:ext uri="{BB962C8B-B14F-4D97-AF65-F5344CB8AC3E}">
        <p14:creationId xmlns:p14="http://schemas.microsoft.com/office/powerpoint/2010/main" val="144244880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p:txBody>
          <a:bodyPr/>
          <a:lstStyle/>
          <a:p>
            <a:endParaRPr lang="en-US"/>
          </a:p>
        </p:txBody>
      </p:sp>
      <p:sp>
        <p:nvSpPr>
          <p:cNvPr id="4" name="Content Placeholder 3"/>
          <p:cNvSpPr>
            <a:spLocks noGrp="1"/>
          </p:cNvSpPr>
          <p:nvPr>
            <p:ph sz="half" idx="2"/>
          </p:nvPr>
        </p:nvSpPr>
        <p:spPr/>
        <p:txBody>
          <a:bodyPr/>
          <a:lstStyle/>
          <a:p>
            <a:endParaRPr lang="en-US"/>
          </a:p>
        </p:txBody>
      </p:sp>
      <p:pic>
        <p:nvPicPr>
          <p:cNvPr id="12290" name="Picture 2">
            <a:hlinkClick r:id="rId2" action="ppaction://hlinksldjump"/>
          </p:cNvPr>
          <p:cNvPicPr>
            <a:picLocks noChangeAspect="1" noChangeArrowheads="1"/>
          </p:cNvPicPr>
          <p:nvPr/>
        </p:nvPicPr>
        <p:blipFill>
          <a:blip r:embed="rId3" cstate="print"/>
          <a:srcRect/>
          <a:stretch>
            <a:fillRect/>
          </a:stretch>
        </p:blipFill>
        <p:spPr bwMode="auto">
          <a:xfrm>
            <a:off x="0" y="381000"/>
            <a:ext cx="9144000" cy="6012180"/>
          </a:xfrm>
          <a:prstGeom prst="rect">
            <a:avLst/>
          </a:prstGeom>
          <a:noFill/>
          <a:ln w="9525">
            <a:noFill/>
            <a:miter lim="800000"/>
            <a:headEnd/>
            <a:tailEnd/>
          </a:ln>
          <a:effec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gradFill flip="none" rotWithShape="1">
          <a:gsLst>
            <a:gs pos="62000">
              <a:schemeClr val="tx1">
                <a:lumMod val="90000"/>
                <a:lumOff val="10000"/>
              </a:schemeClr>
            </a:gs>
            <a:gs pos="22000">
              <a:schemeClr val="tx1"/>
            </a:gs>
            <a:gs pos="100000">
              <a:schemeClr val="tx2"/>
            </a:gs>
          </a:gsLst>
          <a:lin ang="27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686800" cy="1143000"/>
          </a:xfrm>
        </p:spPr>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l"/>
            <a:r>
              <a:rPr lang="en-US" sz="72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Freedmen’s Bureau</a:t>
            </a:r>
            <a:endParaRPr lang="en-US" sz="72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3" name="Content Placeholder 2"/>
          <p:cNvSpPr>
            <a:spLocks noGrp="1"/>
          </p:cNvSpPr>
          <p:nvPr>
            <p:ph sz="half" idx="1"/>
          </p:nvPr>
        </p:nvSpPr>
        <p:spPr>
          <a:xfrm>
            <a:off x="228600" y="1676400"/>
            <a:ext cx="4191000" cy="4191000"/>
          </a:xfrm>
        </p:spPr>
        <p:txBody>
          <a:bodyPr>
            <a:normAutofit/>
          </a:bodyPr>
          <a:lstStyle/>
          <a:p>
            <a:pPr marL="0" indent="0" algn="ctr">
              <a:buNone/>
            </a:pPr>
            <a:r>
              <a:rPr lang="en-US" sz="4800" b="1" dirty="0" smtClean="0">
                <a:solidFill>
                  <a:schemeClr val="bg2">
                    <a:lumMod val="40000"/>
                    <a:lumOff val="60000"/>
                  </a:schemeClr>
                </a:solidFill>
              </a:rPr>
              <a:t>UNDERFUNDED</a:t>
            </a:r>
          </a:p>
          <a:p>
            <a:pPr marL="0" indent="0" algn="ctr">
              <a:buNone/>
            </a:pPr>
            <a:endParaRPr lang="en-US" sz="3600" b="1" dirty="0" smtClean="0">
              <a:solidFill>
                <a:schemeClr val="bg2">
                  <a:lumMod val="40000"/>
                  <a:lumOff val="60000"/>
                </a:schemeClr>
              </a:solidFill>
            </a:endParaRPr>
          </a:p>
          <a:p>
            <a:pPr marL="0" indent="0" algn="ctr">
              <a:buNone/>
            </a:pPr>
            <a:r>
              <a:rPr lang="en-US" sz="3200" b="1" dirty="0" smtClean="0">
                <a:solidFill>
                  <a:schemeClr val="bg2">
                    <a:lumMod val="40000"/>
                    <a:lumOff val="60000"/>
                  </a:schemeClr>
                </a:solidFill>
              </a:rPr>
              <a:t>Met with resistance in both North and South</a:t>
            </a:r>
          </a:p>
          <a:p>
            <a:pPr marL="0" indent="0" algn="ctr">
              <a:buNone/>
            </a:pPr>
            <a:endParaRPr lang="en-US" sz="3200" b="1" dirty="0">
              <a:solidFill>
                <a:schemeClr val="bg2">
                  <a:lumMod val="40000"/>
                  <a:lumOff val="60000"/>
                </a:schemeClr>
              </a:solidFill>
            </a:endParaRPr>
          </a:p>
          <a:p>
            <a:pPr marL="111125" indent="0">
              <a:buNone/>
            </a:pPr>
            <a:r>
              <a:rPr lang="en-US" sz="2400" b="1" dirty="0" smtClean="0">
                <a:solidFill>
                  <a:schemeClr val="bg2">
                    <a:lumMod val="40000"/>
                    <a:lumOff val="60000"/>
                  </a:schemeClr>
                </a:solidFill>
              </a:rPr>
              <a:t>Re-chartered annually until it was abolished in 1872.</a:t>
            </a:r>
            <a:endParaRPr lang="en-US" sz="2400" b="1" dirty="0">
              <a:solidFill>
                <a:schemeClr val="bg2">
                  <a:lumMod val="40000"/>
                  <a:lumOff val="60000"/>
                </a:schemeClr>
              </a:solidFill>
            </a:endParaRPr>
          </a:p>
        </p:txBody>
      </p:sp>
      <p:pic>
        <p:nvPicPr>
          <p:cNvPr id="7" name="Picture 2" descr="http://upload.wikimedia.org/wikipedia/commons/3/33/Freedman%27s_bureau.jpg">
            <a:hlinkClick r:id="rId3" action="ppaction://hlinksldjump"/>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648200" y="1752600"/>
            <a:ext cx="4249412" cy="3352800"/>
          </a:xfrm>
          <a:prstGeom prst="rect">
            <a:avLst/>
          </a:prstGeom>
          <a:noFill/>
          <a:ln w="38100">
            <a:noFill/>
            <a:miter lim="800000"/>
            <a:headEnd/>
            <a:tailEnd/>
          </a:ln>
          <a:effectLst>
            <a:glow rad="101600">
              <a:schemeClr val="tx1">
                <a:lumMod val="25000"/>
                <a:lumOff val="75000"/>
                <a:alpha val="60000"/>
              </a:schemeClr>
            </a:glow>
            <a:softEdge rad="12700"/>
          </a:effectLst>
        </p:spPr>
      </p:pic>
      <p:sp>
        <p:nvSpPr>
          <p:cNvPr id="8" name="TextBox 7"/>
          <p:cNvSpPr txBox="1"/>
          <p:nvPr/>
        </p:nvSpPr>
        <p:spPr>
          <a:xfrm>
            <a:off x="4648200" y="5081807"/>
            <a:ext cx="4249412" cy="954107"/>
          </a:xfrm>
          <a:prstGeom prst="rect">
            <a:avLst/>
          </a:prstGeom>
          <a:noFill/>
        </p:spPr>
        <p:txBody>
          <a:bodyPr wrap="square" rtlCol="0">
            <a:spAutoFit/>
          </a:bodyPr>
          <a:lstStyle/>
          <a:p>
            <a:pPr algn="ctr"/>
            <a:r>
              <a:rPr lang="en-US" sz="3200" b="1" dirty="0" smtClean="0">
                <a:solidFill>
                  <a:schemeClr val="bg2">
                    <a:lumMod val="40000"/>
                    <a:lumOff val="60000"/>
                  </a:schemeClr>
                </a:solidFill>
              </a:rPr>
              <a:t>Northern Cartoon</a:t>
            </a:r>
            <a:r>
              <a:rPr lang="en-US" sz="2400" b="1" dirty="0" smtClean="0">
                <a:solidFill>
                  <a:schemeClr val="bg2">
                    <a:lumMod val="40000"/>
                    <a:lumOff val="60000"/>
                  </a:schemeClr>
                </a:solidFill>
              </a:rPr>
              <a:t/>
            </a:r>
            <a:br>
              <a:rPr lang="en-US" sz="2400" b="1" dirty="0" smtClean="0">
                <a:solidFill>
                  <a:schemeClr val="bg2">
                    <a:lumMod val="40000"/>
                    <a:lumOff val="60000"/>
                  </a:schemeClr>
                </a:solidFill>
              </a:rPr>
            </a:br>
            <a:r>
              <a:rPr lang="en-US" sz="2400" b="1" dirty="0" smtClean="0">
                <a:solidFill>
                  <a:schemeClr val="bg2">
                    <a:lumMod val="40000"/>
                    <a:lumOff val="60000"/>
                  </a:schemeClr>
                </a:solidFill>
              </a:rPr>
              <a:t>(Pennsylvania, 1866)</a:t>
            </a:r>
            <a:endParaRPr lang="en-US" sz="2400" b="1" dirty="0">
              <a:solidFill>
                <a:schemeClr val="bg2">
                  <a:lumMod val="40000"/>
                  <a:lumOff val="60000"/>
                </a:schemeClr>
              </a:solidFill>
            </a:endParaRPr>
          </a:p>
        </p:txBody>
      </p:sp>
    </p:spTree>
    <p:extLst>
      <p:ext uri="{BB962C8B-B14F-4D97-AF65-F5344CB8AC3E}">
        <p14:creationId xmlns:p14="http://schemas.microsoft.com/office/powerpoint/2010/main" val="1046134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half" idx="1"/>
          </p:nvPr>
        </p:nvSpPr>
        <p:spPr/>
        <p:txBody>
          <a:bodyPr/>
          <a:lstStyle/>
          <a:p>
            <a:endParaRPr lang="en-US"/>
          </a:p>
        </p:txBody>
      </p:sp>
      <p:sp>
        <p:nvSpPr>
          <p:cNvPr id="4" name="Content Placeholder 3"/>
          <p:cNvSpPr>
            <a:spLocks noGrp="1"/>
          </p:cNvSpPr>
          <p:nvPr>
            <p:ph sz="half" idx="2"/>
          </p:nvPr>
        </p:nvSpPr>
        <p:spPr/>
        <p:txBody>
          <a:bodyPr/>
          <a:lstStyle/>
          <a:p>
            <a:endParaRPr lang="en-US"/>
          </a:p>
        </p:txBody>
      </p:sp>
      <p:pic>
        <p:nvPicPr>
          <p:cNvPr id="82946" name="Picture 2" descr="http://upload.wikimedia.org/wikipedia/commons/3/33/Freedman%27s_bureau.jpg"/>
          <p:cNvPicPr>
            <a:picLocks noChangeAspect="1" noChangeArrowheads="1"/>
          </p:cNvPicPr>
          <p:nvPr/>
        </p:nvPicPr>
        <p:blipFill>
          <a:blip r:embed="rId2" cstate="screen">
            <a:lum contrast="30000"/>
            <a:extLst>
              <a:ext uri="{28A0092B-C50C-407E-A947-70E740481C1C}">
                <a14:useLocalDpi xmlns:a14="http://schemas.microsoft.com/office/drawing/2010/main"/>
              </a:ext>
            </a:extLst>
          </a:blip>
          <a:srcRect/>
          <a:stretch>
            <a:fillRect/>
          </a:stretch>
        </p:blipFill>
        <p:spPr bwMode="auto">
          <a:xfrm>
            <a:off x="228600" y="0"/>
            <a:ext cx="8691977" cy="6858000"/>
          </a:xfrm>
          <a:prstGeom prst="rect">
            <a:avLst/>
          </a:prstGeom>
          <a:noFill/>
        </p:spPr>
      </p:pic>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half" idx="1"/>
          </p:nvPr>
        </p:nvSpPr>
        <p:spPr/>
        <p:txBody>
          <a:bodyPr/>
          <a:lstStyle/>
          <a:p>
            <a:endParaRPr lang="en-US"/>
          </a:p>
        </p:txBody>
      </p:sp>
      <p:sp>
        <p:nvSpPr>
          <p:cNvPr id="4" name="Content Placeholder 3"/>
          <p:cNvSpPr>
            <a:spLocks noGrp="1"/>
          </p:cNvSpPr>
          <p:nvPr>
            <p:ph sz="half" idx="2"/>
          </p:nvPr>
        </p:nvSpPr>
        <p:spPr/>
        <p:txBody>
          <a:bodyPr/>
          <a:lstStyle/>
          <a:p>
            <a:endParaRPr lang="en-US"/>
          </a:p>
        </p:txBody>
      </p:sp>
      <p:pic>
        <p:nvPicPr>
          <p:cNvPr id="59394" name="Picture 2" descr="http://2.bp.blogspot.com/_yAnKD80eJH0/S_gHdAFnAgI/AAAAAAAAAe8/5kiNOb9Ei9c/s1600/633747327724460760-SHARECROPPERS.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35191"/>
            <a:ext cx="9144000" cy="6893191"/>
          </a:xfrm>
          <a:prstGeom prst="rect">
            <a:avLst/>
          </a:prstGeom>
          <a:noFill/>
        </p:spPr>
      </p:pic>
      <p:pic>
        <p:nvPicPr>
          <p:cNvPr id="59396" name="Picture 4" descr="http://2.bp.blogspot.com/_yAnKD80eJH0/S_gHdAFnAgI/AAAAAAAAAe8/5kiNOb9Ei9c/s1600/633747327724460760-SHARECROPPERS.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048500" y="6477000"/>
            <a:ext cx="2095500" cy="381000"/>
          </a:xfrm>
          <a:prstGeom prst="rect">
            <a:avLst/>
          </a:prstGeom>
          <a:noFill/>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gradFill flip="none" rotWithShape="1">
          <a:gsLst>
            <a:gs pos="62000">
              <a:schemeClr val="tx1">
                <a:lumMod val="90000"/>
                <a:lumOff val="10000"/>
              </a:schemeClr>
            </a:gs>
            <a:gs pos="22000">
              <a:schemeClr val="tx1"/>
            </a:gs>
            <a:gs pos="100000">
              <a:schemeClr val="tx2"/>
            </a:gs>
          </a:gsLst>
          <a:lin ang="27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991600" cy="1600200"/>
          </a:xfrm>
        </p:spPr>
        <p:txBody>
          <a:bodyPr>
            <a:normAutofit fontScale="90000"/>
            <a:scene3d>
              <a:camera prst="orthographicFront"/>
              <a:lightRig rig="glow" dir="tl">
                <a:rot lat="0" lon="0" rev="5400000"/>
              </a:lightRig>
            </a:scene3d>
            <a:sp3d contourW="12700">
              <a:bevelT w="25400" h="25400"/>
              <a:contourClr>
                <a:schemeClr val="accent6">
                  <a:shade val="73000"/>
                </a:schemeClr>
              </a:contourClr>
            </a:sp3d>
          </a:bodyPr>
          <a:lstStyle/>
          <a:p>
            <a:pPr algn="l"/>
            <a:r>
              <a:rPr lang="en-US" sz="88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DEBT</a:t>
            </a:r>
            <a:r>
              <a:rPr lang="en-US" sz="66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r>
              <a:rPr lang="en-US" sz="6000" b="1" i="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The New Slavery</a:t>
            </a:r>
            <a:endParaRPr lang="en-US" sz="6000" b="1" i="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3" name="Content Placeholder 2"/>
          <p:cNvSpPr>
            <a:spLocks noGrp="1"/>
          </p:cNvSpPr>
          <p:nvPr>
            <p:ph sz="half" idx="1"/>
          </p:nvPr>
        </p:nvSpPr>
        <p:spPr>
          <a:xfrm>
            <a:off x="381002" y="1828800"/>
            <a:ext cx="3962400" cy="4525963"/>
          </a:xfrm>
        </p:spPr>
        <p:txBody>
          <a:bodyPr>
            <a:normAutofit/>
          </a:bodyPr>
          <a:lstStyle/>
          <a:p>
            <a:pPr algn="ctr">
              <a:buNone/>
            </a:pPr>
            <a:r>
              <a:rPr lang="en-US" sz="4000" b="1" dirty="0" smtClean="0">
                <a:solidFill>
                  <a:schemeClr val="bg2">
                    <a:lumMod val="40000"/>
                    <a:lumOff val="60000"/>
                  </a:schemeClr>
                </a:solidFill>
              </a:rPr>
              <a:t>Sharecropping</a:t>
            </a:r>
            <a:endParaRPr lang="en-US" sz="4000" b="1" dirty="0">
              <a:solidFill>
                <a:schemeClr val="bg2">
                  <a:lumMod val="40000"/>
                  <a:lumOff val="60000"/>
                </a:schemeClr>
              </a:solidFill>
            </a:endParaRPr>
          </a:p>
        </p:txBody>
      </p:sp>
      <p:sp>
        <p:nvSpPr>
          <p:cNvPr id="4" name="Content Placeholder 3"/>
          <p:cNvSpPr>
            <a:spLocks noGrp="1"/>
          </p:cNvSpPr>
          <p:nvPr>
            <p:ph sz="half" idx="2"/>
          </p:nvPr>
        </p:nvSpPr>
        <p:spPr>
          <a:xfrm>
            <a:off x="4648200" y="1828800"/>
            <a:ext cx="4279514" cy="3705761"/>
          </a:xfrm>
        </p:spPr>
        <p:txBody>
          <a:bodyPr>
            <a:normAutofit/>
          </a:bodyPr>
          <a:lstStyle/>
          <a:p>
            <a:pPr algn="ctr">
              <a:buNone/>
            </a:pPr>
            <a:r>
              <a:rPr lang="en-US" sz="4000" b="1" dirty="0" smtClean="0">
                <a:solidFill>
                  <a:schemeClr val="bg2">
                    <a:lumMod val="40000"/>
                    <a:lumOff val="60000"/>
                  </a:schemeClr>
                </a:solidFill>
              </a:rPr>
              <a:t>Tenant Farming</a:t>
            </a:r>
            <a:endParaRPr lang="en-US" sz="4000" b="1" dirty="0">
              <a:solidFill>
                <a:schemeClr val="bg2">
                  <a:lumMod val="40000"/>
                  <a:lumOff val="60000"/>
                </a:schemeClr>
              </a:solidFill>
            </a:endParaRPr>
          </a:p>
        </p:txBody>
      </p:sp>
      <p:pic>
        <p:nvPicPr>
          <p:cNvPr id="1026" name="Picture 2" descr="C:\Users\Tom Richey\AppData\Local\Microsoft\Windows\Temporary Internet Files\Content.IE5\04M9U4N3\MPj04422830000[1].jpg"/>
          <p:cNvPicPr>
            <a:picLocks noChangeAspect="1" noChangeArrowheads="1"/>
          </p:cNvPicPr>
          <p:nvPr/>
        </p:nvPicPr>
        <p:blipFill rotWithShape="1">
          <a:blip r:embed="rId3" cstate="screen">
            <a:clrChange>
              <a:clrFrom>
                <a:srgbClr val="000008"/>
              </a:clrFrom>
              <a:clrTo>
                <a:srgbClr val="000008">
                  <a:alpha val="0"/>
                </a:srgbClr>
              </a:clrTo>
            </a:clrChange>
            <a:extLst>
              <a:ext uri="{28A0092B-C50C-407E-A947-70E740481C1C}">
                <a14:useLocalDpi xmlns:a14="http://schemas.microsoft.com/office/drawing/2010/main"/>
              </a:ext>
            </a:extLst>
          </a:blip>
          <a:srcRect l="11551" t="8889" r="9827" b="8401"/>
          <a:stretch/>
        </p:blipFill>
        <p:spPr bwMode="auto">
          <a:xfrm>
            <a:off x="4871544" y="2590800"/>
            <a:ext cx="4056170" cy="3200400"/>
          </a:xfrm>
          <a:prstGeom prst="rect">
            <a:avLst/>
          </a:prstGeom>
          <a:noFill/>
        </p:spPr>
      </p:pic>
      <p:pic>
        <p:nvPicPr>
          <p:cNvPr id="2050" name="Picture 2" descr="http://wikihistoria.wikispaces.com/file/view/78359-004-3AF75A0B.jpg/42978035/78359-004-3AF75A0B.jpg"/>
          <p:cNvPicPr>
            <a:picLocks noChangeAspect="1" noChangeArrowheads="1"/>
          </p:cNvPicPr>
          <p:nvPr/>
        </p:nvPicPr>
        <p:blipFill rotWithShape="1">
          <a:blip r:embed="rId4">
            <a:extLst>
              <a:ext uri="{28A0092B-C50C-407E-A947-70E740481C1C}">
                <a14:useLocalDpi xmlns:a14="http://schemas.microsoft.com/office/drawing/2010/main" val="0"/>
              </a:ext>
            </a:extLst>
          </a:blip>
          <a:srcRect t="13298" b="8726"/>
          <a:stretch/>
        </p:blipFill>
        <p:spPr bwMode="auto">
          <a:xfrm>
            <a:off x="381001" y="2590800"/>
            <a:ext cx="3962400" cy="3110498"/>
          </a:xfrm>
          <a:prstGeom prst="rect">
            <a:avLst/>
          </a:prstGeom>
          <a:noFill/>
          <a:extLst>
            <a:ext uri="{909E8E84-426E-40DD-AFC4-6F175D3DCCD1}">
              <a14:hiddenFill xmlns:a14="http://schemas.microsoft.com/office/drawing/2010/main">
                <a:solidFill>
                  <a:srgbClr val="FFFFFF"/>
                </a:solidFill>
              </a14:hiddenFill>
            </a:ext>
          </a:extLst>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gradFill flip="none" rotWithShape="1">
          <a:gsLst>
            <a:gs pos="62000">
              <a:schemeClr val="tx1">
                <a:lumMod val="90000"/>
                <a:lumOff val="10000"/>
              </a:schemeClr>
            </a:gs>
            <a:gs pos="22000">
              <a:schemeClr val="tx1"/>
            </a:gs>
            <a:gs pos="100000">
              <a:schemeClr val="tx2"/>
            </a:gs>
          </a:gsLst>
          <a:lin ang="27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 y="76200"/>
            <a:ext cx="4031195" cy="2667000"/>
          </a:xfrm>
        </p:spPr>
        <p:txBody>
          <a:bodyPr>
            <a:noAutofit/>
            <a:scene3d>
              <a:camera prst="orthographicFront"/>
              <a:lightRig rig="glow" dir="tl">
                <a:rot lat="0" lon="0" rev="5400000"/>
              </a:lightRig>
            </a:scene3d>
            <a:sp3d contourW="12700">
              <a:bevelT w="25400" h="25400"/>
              <a:contourClr>
                <a:schemeClr val="accent6">
                  <a:shade val="73000"/>
                </a:schemeClr>
              </a:contourClr>
            </a:sp3d>
          </a:bodyPr>
          <a:lstStyle/>
          <a:p>
            <a:r>
              <a:rPr lang="en-US" sz="88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Black </a:t>
            </a:r>
            <a:br>
              <a:rPr lang="en-US" sz="88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br>
            <a:r>
              <a:rPr lang="en-US" sz="88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Codes</a:t>
            </a:r>
            <a:endParaRPr lang="en-US" sz="88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3" name="Content Placeholder 2"/>
          <p:cNvSpPr>
            <a:spLocks noGrp="1"/>
          </p:cNvSpPr>
          <p:nvPr>
            <p:ph sz="half" idx="1"/>
          </p:nvPr>
        </p:nvSpPr>
        <p:spPr>
          <a:xfrm>
            <a:off x="228600" y="3429000"/>
            <a:ext cx="3700119" cy="2209800"/>
          </a:xfrm>
        </p:spPr>
        <p:txBody>
          <a:bodyPr>
            <a:normAutofit/>
          </a:bodyPr>
          <a:lstStyle/>
          <a:p>
            <a:pPr marL="0" indent="0">
              <a:buNone/>
            </a:pPr>
            <a:r>
              <a:rPr lang="en-US" sz="3200" b="1" i="1" dirty="0" smtClean="0">
                <a:solidFill>
                  <a:schemeClr val="bg2">
                    <a:lumMod val="40000"/>
                    <a:lumOff val="60000"/>
                  </a:schemeClr>
                </a:solidFill>
              </a:rPr>
              <a:t>Passed in many Southern states to restrict the activities of freedmen</a:t>
            </a:r>
            <a:endParaRPr lang="en-US" sz="3200" b="1" i="1" dirty="0">
              <a:solidFill>
                <a:schemeClr val="bg2">
                  <a:lumMod val="40000"/>
                  <a:lumOff val="60000"/>
                </a:schemeClr>
              </a:solidFill>
            </a:endParaRPr>
          </a:p>
        </p:txBody>
      </p:sp>
      <p:pic>
        <p:nvPicPr>
          <p:cNvPr id="1030" name="Picture 6" descr="C:\Users\Tom\AppData\Local\Microsoft\Windows\Temporary Internet Files\Content.IE5\ETTPEWRJ\MP900385242[1].jpg"/>
          <p:cNvPicPr>
            <a:picLocks noChangeAspect="1" noChangeArrowheads="1"/>
          </p:cNvPicPr>
          <p:nvPr/>
        </p:nvPicPr>
        <p:blipFill rotWithShape="1">
          <a:blip r:embed="rId3">
            <a:extLst>
              <a:ext uri="{28A0092B-C50C-407E-A947-70E740481C1C}">
                <a14:useLocalDpi xmlns:a14="http://schemas.microsoft.com/office/drawing/2010/main" val="0"/>
              </a:ext>
            </a:extLst>
          </a:blip>
          <a:srcRect l="6845" t="9599" r="7388" b="8260"/>
          <a:stretch/>
        </p:blipFill>
        <p:spPr bwMode="auto">
          <a:xfrm>
            <a:off x="4031195" y="1"/>
            <a:ext cx="5112805" cy="6855372"/>
          </a:xfrm>
          <a:prstGeom prst="rect">
            <a:avLst/>
          </a:prstGeom>
          <a:noFill/>
          <a:extLst>
            <a:ext uri="{909E8E84-426E-40DD-AFC4-6F175D3DCCD1}">
              <a14:hiddenFill xmlns:a14="http://schemas.microsoft.com/office/drawing/2010/main">
                <a:solidFill>
                  <a:srgbClr val="FFFFFF"/>
                </a:solidFill>
              </a14:hiddenFill>
            </a:ext>
          </a:extLst>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gradFill flip="none" rotWithShape="1">
          <a:gsLst>
            <a:gs pos="62000">
              <a:schemeClr val="tx1">
                <a:lumMod val="90000"/>
                <a:lumOff val="10000"/>
              </a:schemeClr>
            </a:gs>
            <a:gs pos="22000">
              <a:schemeClr val="tx1"/>
            </a:gs>
            <a:gs pos="100000">
              <a:schemeClr val="tx2"/>
            </a:gs>
          </a:gsLst>
          <a:lin ang="2700000" scaled="1"/>
          <a:tileRect/>
        </a:gra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0" y="0"/>
            <a:ext cx="4919291" cy="2133600"/>
          </a:xfrm>
        </p:spPr>
        <p:txBody>
          <a:bodyPr>
            <a:noAutofit/>
            <a:scene3d>
              <a:camera prst="orthographicFront"/>
              <a:lightRig rig="glow" dir="tl">
                <a:rot lat="0" lon="0" rev="5400000"/>
              </a:lightRig>
            </a:scene3d>
            <a:sp3d contourW="12700">
              <a:bevelT w="25400" h="25400"/>
              <a:contourClr>
                <a:schemeClr val="accent6">
                  <a:shade val="73000"/>
                </a:schemeClr>
              </a:contourClr>
            </a:sp3d>
          </a:bodyPr>
          <a:lstStyle/>
          <a:p>
            <a:r>
              <a:rPr lang="en-US" sz="66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Mississippi Black Code</a:t>
            </a:r>
            <a:endParaRPr lang="en-US" sz="6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pic>
        <p:nvPicPr>
          <p:cNvPr id="3074" name="Picture 2" descr="File:Mississippi 90.jpg"/>
          <p:cNvPicPr>
            <a:picLocks noChangeAspect="1" noChangeArrowheads="1"/>
          </p:cNvPicPr>
          <p:nvPr/>
        </p:nvPicPr>
        <p:blipFill>
          <a:blip r:embed="rId3">
            <a:duotone>
              <a:prstClr val="black"/>
              <a:schemeClr val="accent1">
                <a:tint val="45000"/>
                <a:satMod val="400000"/>
              </a:schemeClr>
            </a:duotone>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4919291" y="0"/>
            <a:ext cx="422471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p:cNvGrpSpPr/>
          <p:nvPr/>
        </p:nvGrpSpPr>
        <p:grpSpPr>
          <a:xfrm>
            <a:off x="1437290" y="2286000"/>
            <a:ext cx="2044148" cy="2433748"/>
            <a:chOff x="1437290" y="2412181"/>
            <a:chExt cx="2044148" cy="2433748"/>
          </a:xfrm>
        </p:grpSpPr>
        <p:sp>
          <p:nvSpPr>
            <p:cNvPr id="2" name="Rectangle 1">
              <a:hlinkClick r:id="rId5"/>
            </p:cNvPr>
            <p:cNvSpPr/>
            <p:nvPr/>
          </p:nvSpPr>
          <p:spPr>
            <a:xfrm>
              <a:off x="1437290" y="4445819"/>
              <a:ext cx="2044148" cy="400110"/>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a:r>
                <a:rPr lang="en-US" sz="2000" b="1" dirty="0" smtClean="0"/>
                <a:t>Link to Document</a:t>
              </a:r>
              <a:endParaRPr lang="en-US" sz="2000" b="1" dirty="0"/>
            </a:p>
          </p:txBody>
        </p:sp>
        <p:pic>
          <p:nvPicPr>
            <p:cNvPr id="3075" name="Picture 3" descr="C:\Users\Tom\AppData\Local\Microsoft\Windows\Temporary Internet Files\Content.IE5\ZJOEIU64\MC900432599[1].png">
              <a:hlinkClick r:id="rId5"/>
            </p:cNvPr>
            <p:cNvPicPr>
              <a:picLocks noChangeAspect="1" noChangeArrowheads="1"/>
            </p:cNvPicPr>
            <p:nvPr/>
          </p:nvPicPr>
          <p:blipFill>
            <a:blip r:embed="rId6">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1447800" y="2412181"/>
              <a:ext cx="2033638" cy="2033638"/>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Rectangle 2"/>
          <p:cNvSpPr/>
          <p:nvPr/>
        </p:nvSpPr>
        <p:spPr>
          <a:xfrm>
            <a:off x="288528" y="4953000"/>
            <a:ext cx="4740672" cy="1815882"/>
          </a:xfrm>
          <a:prstGeom prst="rect">
            <a:avLst/>
          </a:prstGeom>
        </p:spPr>
        <p:txBody>
          <a:bodyPr wrap="square">
            <a:spAutoFit/>
          </a:bodyPr>
          <a:lstStyle/>
          <a:p>
            <a:r>
              <a:rPr lang="en-US" sz="2800" b="1" i="1" dirty="0">
                <a:solidFill>
                  <a:schemeClr val="bg2">
                    <a:lumMod val="40000"/>
                    <a:lumOff val="60000"/>
                  </a:schemeClr>
                </a:solidFill>
              </a:rPr>
              <a:t>What rights were African-Americans deprived of in the South immediately after the Civil War?</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35846" name="Picture 6" descr="http://www.eurorscgluxe.com/images/giorgioarmani/campaigns/blackcode/CopiedeArmaniBlackCode.jpg"/>
          <p:cNvPicPr>
            <a:picLocks noChangeAspect="1" noChangeArrowheads="1"/>
          </p:cNvPicPr>
          <p:nvPr/>
        </p:nvPicPr>
        <p:blipFill>
          <a:blip r:embed="rId2" cstate="print">
            <a:grayscl/>
          </a:blip>
          <a:srcRect/>
          <a:stretch>
            <a:fillRect/>
          </a:stretch>
        </p:blipFill>
        <p:spPr bwMode="auto">
          <a:xfrm>
            <a:off x="1" y="563270"/>
            <a:ext cx="9144000" cy="5837530"/>
          </a:xfrm>
          <a:prstGeom prst="rect">
            <a:avLst/>
          </a:prstGeom>
          <a:noFill/>
        </p:spPr>
      </p:pic>
      <p:sp>
        <p:nvSpPr>
          <p:cNvPr id="7" name="TextBox 6"/>
          <p:cNvSpPr txBox="1"/>
          <p:nvPr/>
        </p:nvSpPr>
        <p:spPr>
          <a:xfrm>
            <a:off x="4343401" y="381000"/>
            <a:ext cx="4572000" cy="1446550"/>
          </a:xfrm>
          <a:prstGeom prst="rect">
            <a:avLst/>
          </a:prstGeom>
          <a:noFill/>
        </p:spPr>
        <p:txBody>
          <a:bodyPr wrap="square" rtlCol="0">
            <a:spAutoFit/>
          </a:bodyPr>
          <a:lstStyle/>
          <a:p>
            <a:pPr algn="ctr"/>
            <a:r>
              <a:rPr lang="en-US" sz="8800" b="1" dirty="0" smtClean="0">
                <a:solidFill>
                  <a:schemeClr val="bg2">
                    <a:lumMod val="40000"/>
                    <a:lumOff val="60000"/>
                  </a:schemeClr>
                </a:solidFill>
              </a:rPr>
              <a:t>EPIC FAIL</a:t>
            </a:r>
            <a:endParaRPr lang="en-US" sz="8800" b="1" dirty="0">
              <a:solidFill>
                <a:schemeClr val="bg2">
                  <a:lumMod val="40000"/>
                  <a:lumOff val="60000"/>
                </a:schemeClr>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62000">
              <a:schemeClr val="tx1">
                <a:lumMod val="90000"/>
                <a:lumOff val="10000"/>
              </a:schemeClr>
            </a:gs>
            <a:gs pos="22000">
              <a:schemeClr val="tx1"/>
            </a:gs>
            <a:gs pos="100000">
              <a:schemeClr val="tx2"/>
            </a:gs>
          </a:gsLst>
          <a:lin ang="27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6200" y="76200"/>
            <a:ext cx="8991600" cy="1143000"/>
          </a:xfrm>
        </p:spPr>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l"/>
            <a:r>
              <a:rPr lang="en-US" sz="5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With Malice Toward None…</a:t>
            </a:r>
            <a:endParaRPr lang="en-US" sz="5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3" name="Content Placeholder 2"/>
          <p:cNvSpPr>
            <a:spLocks noGrp="1"/>
          </p:cNvSpPr>
          <p:nvPr>
            <p:ph idx="1"/>
          </p:nvPr>
        </p:nvSpPr>
        <p:spPr>
          <a:xfrm>
            <a:off x="304800" y="1447800"/>
            <a:ext cx="5410200" cy="5334000"/>
          </a:xfrm>
        </p:spPr>
        <p:txBody>
          <a:bodyPr>
            <a:noAutofit/>
          </a:bodyPr>
          <a:lstStyle/>
          <a:p>
            <a:pPr marL="169863" indent="-169863">
              <a:buNone/>
            </a:pPr>
            <a:r>
              <a:rPr lang="en-US" sz="2800" b="1" dirty="0" smtClean="0">
                <a:solidFill>
                  <a:schemeClr val="bg1"/>
                </a:solidFill>
              </a:rPr>
              <a:t>“With malice toward none, with charity for all, with firmness in the right as God gives us to see the right, let us strive on to finish the work we are in, to bind up the nation's wounds… to do all which may achieve and cherish a just and lasting peace among ourselves and with all nations.”</a:t>
            </a:r>
          </a:p>
          <a:p>
            <a:pPr>
              <a:buNone/>
            </a:pPr>
            <a:r>
              <a:rPr lang="en-US" sz="2800" b="1" dirty="0">
                <a:solidFill>
                  <a:schemeClr val="bg1"/>
                </a:solidFill>
              </a:rPr>
              <a:t>	</a:t>
            </a:r>
            <a:r>
              <a:rPr lang="en-US" sz="2800" b="1" dirty="0" smtClean="0">
                <a:solidFill>
                  <a:schemeClr val="bg1"/>
                </a:solidFill>
              </a:rPr>
              <a:t>	-- Abraham Lincoln</a:t>
            </a:r>
          </a:p>
          <a:p>
            <a:pPr>
              <a:buNone/>
            </a:pPr>
            <a:r>
              <a:rPr lang="en-US" sz="2000" b="1" dirty="0">
                <a:solidFill>
                  <a:schemeClr val="bg1"/>
                </a:solidFill>
              </a:rPr>
              <a:t>		</a:t>
            </a:r>
            <a:r>
              <a:rPr lang="en-US" sz="2000" b="1" dirty="0" smtClean="0">
                <a:solidFill>
                  <a:schemeClr val="bg1"/>
                </a:solidFill>
              </a:rPr>
              <a:t>     </a:t>
            </a:r>
            <a:r>
              <a:rPr lang="en-US" sz="2000" b="1" dirty="0" smtClean="0">
                <a:solidFill>
                  <a:schemeClr val="bg1"/>
                </a:solidFill>
                <a:hlinkClick r:id="rId3"/>
              </a:rPr>
              <a:t>Second Inaugural Address</a:t>
            </a:r>
            <a:endParaRPr lang="en-US" sz="2000" b="1" dirty="0" smtClean="0">
              <a:solidFill>
                <a:schemeClr val="bg1"/>
              </a:solidFill>
            </a:endParaRPr>
          </a:p>
          <a:p>
            <a:pPr>
              <a:buNone/>
            </a:pPr>
            <a:r>
              <a:rPr lang="en-US" sz="2000" b="1" dirty="0">
                <a:solidFill>
                  <a:schemeClr val="bg1"/>
                </a:solidFill>
              </a:rPr>
              <a:t>	</a:t>
            </a:r>
            <a:r>
              <a:rPr lang="en-US" sz="2000" b="1" dirty="0" smtClean="0">
                <a:solidFill>
                  <a:schemeClr val="bg1"/>
                </a:solidFill>
              </a:rPr>
              <a:t>	     March 4, 1865</a:t>
            </a:r>
            <a:endParaRPr lang="en-US" sz="2000" b="1" dirty="0">
              <a:solidFill>
                <a:schemeClr val="bg1"/>
              </a:solidFill>
            </a:endParaRPr>
          </a:p>
        </p:txBody>
      </p:sp>
      <p:pic>
        <p:nvPicPr>
          <p:cNvPr id="1026" name="Picture 2"/>
          <p:cNvPicPr>
            <a:picLocks noChangeAspect="1" noChangeArrowheads="1"/>
          </p:cNvPicPr>
          <p:nvPr/>
        </p:nvPicPr>
        <p:blipFill>
          <a:blip r:embed="rId4" cstate="print"/>
          <a:srcRect/>
          <a:stretch>
            <a:fillRect/>
          </a:stretch>
        </p:blipFill>
        <p:spPr bwMode="auto">
          <a:xfrm>
            <a:off x="5791200" y="1447799"/>
            <a:ext cx="3170695" cy="4157133"/>
          </a:xfrm>
          <a:prstGeom prst="rect">
            <a:avLst/>
          </a:prstGeom>
          <a:noFill/>
          <a:ln w="9525">
            <a:noFill/>
            <a:miter lim="800000"/>
            <a:headEnd/>
            <a:tailEnd/>
          </a:ln>
          <a:effectLst>
            <a:softEdge rad="63500"/>
          </a:effectLst>
        </p:spPr>
      </p:pic>
      <p:sp>
        <p:nvSpPr>
          <p:cNvPr id="5" name="TextBox 4"/>
          <p:cNvSpPr txBox="1"/>
          <p:nvPr/>
        </p:nvSpPr>
        <p:spPr>
          <a:xfrm>
            <a:off x="5791200" y="5562600"/>
            <a:ext cx="3170695" cy="523220"/>
          </a:xfrm>
          <a:prstGeom prst="rect">
            <a:avLst/>
          </a:prstGeom>
          <a:noFill/>
        </p:spPr>
        <p:txBody>
          <a:bodyPr wrap="square" rtlCol="0">
            <a:spAutoFit/>
          </a:bodyPr>
          <a:lstStyle/>
          <a:p>
            <a:pPr algn="ctr"/>
            <a:r>
              <a:rPr lang="en-US" sz="2800" b="1" dirty="0" smtClean="0">
                <a:solidFill>
                  <a:schemeClr val="bg1"/>
                </a:solidFill>
                <a:latin typeface="Baskerville Old Face" pitchFamily="18" charset="0"/>
              </a:rPr>
              <a:t>MAGNANIMOUS</a:t>
            </a:r>
            <a:endParaRPr lang="en-US" sz="2800" b="1" dirty="0">
              <a:solidFill>
                <a:schemeClr val="bg1"/>
              </a:solidFill>
              <a:latin typeface="Baskerville Old Face" pitchFamily="18"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76802" name="Picture 2" descr="http://cokeandtell.files.wordpress.com/2010/12/armani-black-code-reklama.jpg"/>
          <p:cNvPicPr>
            <a:picLocks noChangeAspect="1" noChangeArrowheads="1"/>
          </p:cNvPicPr>
          <p:nvPr/>
        </p:nvPicPr>
        <p:blipFill rotWithShape="1">
          <a:blip r:embed="rId2" cstate="print">
            <a:grayscl/>
          </a:blip>
          <a:srcRect t="2481"/>
          <a:stretch/>
        </p:blipFill>
        <p:spPr bwMode="auto">
          <a:xfrm>
            <a:off x="0" y="536028"/>
            <a:ext cx="4748784" cy="6093372"/>
          </a:xfrm>
          <a:prstGeom prst="rect">
            <a:avLst/>
          </a:prstGeom>
          <a:noFill/>
        </p:spPr>
      </p:pic>
      <p:sp>
        <p:nvSpPr>
          <p:cNvPr id="7" name="TextBox 6"/>
          <p:cNvSpPr txBox="1"/>
          <p:nvPr/>
        </p:nvSpPr>
        <p:spPr>
          <a:xfrm>
            <a:off x="4876800" y="838200"/>
            <a:ext cx="4038600" cy="1938992"/>
          </a:xfrm>
          <a:prstGeom prst="rect">
            <a:avLst/>
          </a:prstGeom>
          <a:noFill/>
        </p:spPr>
        <p:txBody>
          <a:bodyPr wrap="square" rtlCol="0">
            <a:spAutoFit/>
          </a:bodyPr>
          <a:lstStyle/>
          <a:p>
            <a:pPr algn="ctr"/>
            <a:r>
              <a:rPr lang="en-US" sz="6000" b="1" i="1" dirty="0" smtClean="0">
                <a:solidFill>
                  <a:schemeClr val="bg1">
                    <a:lumMod val="75000"/>
                  </a:schemeClr>
                </a:solidFill>
              </a:rPr>
              <a:t>Let’s try </a:t>
            </a:r>
            <a:br>
              <a:rPr lang="en-US" sz="6000" b="1" i="1" dirty="0" smtClean="0">
                <a:solidFill>
                  <a:schemeClr val="bg1">
                    <a:lumMod val="75000"/>
                  </a:schemeClr>
                </a:solidFill>
              </a:rPr>
            </a:br>
            <a:r>
              <a:rPr lang="en-US" sz="6000" b="1" i="1" dirty="0" smtClean="0">
                <a:solidFill>
                  <a:schemeClr val="bg1">
                    <a:lumMod val="75000"/>
                  </a:schemeClr>
                </a:solidFill>
              </a:rPr>
              <a:t>this again…</a:t>
            </a:r>
            <a:endParaRPr lang="en-US" sz="6000" b="1" i="1" dirty="0">
              <a:solidFill>
                <a:schemeClr val="bg1">
                  <a:lumMod val="75000"/>
                </a:schemeClr>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1000"/>
                                  </p:stCondLst>
                                  <p:childTnLst>
                                    <p:set>
                                      <p:cBhvr>
                                        <p:cTn id="6" dur="1" fill="hold">
                                          <p:stCondLst>
                                            <p:cond delay="0"/>
                                          </p:stCondLst>
                                        </p:cTn>
                                        <p:tgtEl>
                                          <p:spTgt spid="76802"/>
                                        </p:tgtEl>
                                        <p:attrNameLst>
                                          <p:attrName>style.visibility</p:attrName>
                                        </p:attrNameLst>
                                      </p:cBhvr>
                                      <p:to>
                                        <p:strVal val="visible"/>
                                      </p:to>
                                    </p:set>
                                    <p:animScale>
                                      <p:cBhvr>
                                        <p:cTn id="7" dur="2000" decel="50000" fill="hold">
                                          <p:stCondLst>
                                            <p:cond delay="0"/>
                                          </p:stCondLst>
                                        </p:cTn>
                                        <p:tgtEl>
                                          <p:spTgt spid="7680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2000" decel="50000" fill="hold">
                                          <p:stCondLst>
                                            <p:cond delay="0"/>
                                          </p:stCondLst>
                                        </p:cTn>
                                        <p:tgtEl>
                                          <p:spTgt spid="76802"/>
                                        </p:tgtEl>
                                        <p:attrNameLst>
                                          <p:attrName>ppt_x</p:attrName>
                                          <p:attrName>ppt_y</p:attrName>
                                        </p:attrNameLst>
                                      </p:cBhvr>
                                    </p:animMotion>
                                    <p:animEffect transition="in" filter="fade">
                                      <p:cBhvr>
                                        <p:cTn id="9" dur="2000"/>
                                        <p:tgtEl>
                                          <p:spTgt spid="768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gradFill flip="none" rotWithShape="1">
          <a:gsLst>
            <a:gs pos="62000">
              <a:schemeClr val="tx1">
                <a:lumMod val="90000"/>
                <a:lumOff val="10000"/>
              </a:schemeClr>
            </a:gs>
            <a:gs pos="22000">
              <a:schemeClr val="tx1"/>
            </a:gs>
            <a:gs pos="100000">
              <a:schemeClr val="tx2"/>
            </a:gs>
          </a:gsLst>
          <a:lin ang="2700000" scaled="1"/>
          <a:tileRect/>
        </a:gradFill>
        <a:effectLst/>
      </p:bgPr>
    </p:bg>
    <p:spTree>
      <p:nvGrpSpPr>
        <p:cNvPr id="1" name=""/>
        <p:cNvGrpSpPr/>
        <p:nvPr/>
      </p:nvGrpSpPr>
      <p:grpSpPr>
        <a:xfrm>
          <a:off x="0" y="0"/>
          <a:ext cx="0" cy="0"/>
          <a:chOff x="0" y="0"/>
          <a:chExt cx="0" cy="0"/>
        </a:xfrm>
      </p:grpSpPr>
      <p:pic>
        <p:nvPicPr>
          <p:cNvPr id="4098" name="Picture 2" descr="http://kurt.kuriakon00.com/kurt_cobain/wp-content/uploads/2011/10/Kurt_Cobain_with_gun_experience_music-777x582.jpg"/>
          <p:cNvPicPr>
            <a:picLocks noChangeAspect="1" noChangeArrowheads="1"/>
          </p:cNvPicPr>
          <p:nvPr/>
        </p:nvPicPr>
        <p:blipFill>
          <a:blip r:embed="rId5">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0" y="1"/>
            <a:ext cx="9176830" cy="6873766"/>
          </a:xfrm>
          <a:prstGeom prst="rect">
            <a:avLst/>
          </a:prstGeom>
          <a:noFill/>
          <a:extLst>
            <a:ext uri="{909E8E84-426E-40DD-AFC4-6F175D3DCCD1}">
              <a14:hiddenFill xmlns:a14="http://schemas.microsoft.com/office/drawing/2010/main">
                <a:solidFill>
                  <a:srgbClr val="FFFFFF"/>
                </a:solidFill>
              </a14:hiddenFill>
            </a:ext>
          </a:extLst>
        </p:spPr>
      </p:pic>
      <p:pic>
        <p:nvPicPr>
          <p:cNvPr id="4" name="03 Come As You Are.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cstate="print"/>
          <a:stretch>
            <a:fillRect/>
          </a:stretch>
        </p:blipFill>
        <p:spPr>
          <a:xfrm>
            <a:off x="9296400" y="6416567"/>
            <a:ext cx="457200" cy="457200"/>
          </a:xfrm>
          <a:prstGeom prst="rect">
            <a:avLst/>
          </a:prstGeom>
        </p:spPr>
      </p:pic>
      <p:sp>
        <p:nvSpPr>
          <p:cNvPr id="5" name="Title 4"/>
          <p:cNvSpPr>
            <a:spLocks noGrp="1"/>
          </p:cNvSpPr>
          <p:nvPr>
            <p:ph type="title"/>
          </p:nvPr>
        </p:nvSpPr>
        <p:spPr>
          <a:xfrm>
            <a:off x="76200" y="76200"/>
            <a:ext cx="3200400" cy="2590800"/>
          </a:xfrm>
        </p:spPr>
        <p:txBody>
          <a:bodyPr>
            <a:normAutofit fontScale="90000"/>
          </a:bodyPr>
          <a:lstStyle/>
          <a:p>
            <a:r>
              <a:rPr lang="en-US" sz="6000" b="1" dirty="0" smtClean="0"/>
              <a:t>Next Up:  </a:t>
            </a:r>
            <a:r>
              <a:rPr lang="en-US" b="1" dirty="0" smtClean="0"/>
              <a:t/>
            </a:r>
            <a:br>
              <a:rPr lang="en-US" b="1" dirty="0" smtClean="0"/>
            </a:br>
            <a:r>
              <a:rPr lang="en-US" sz="7700" b="1" i="1" dirty="0" smtClean="0"/>
              <a:t>Radical</a:t>
            </a:r>
            <a:r>
              <a:rPr lang="en-US" sz="7300" b="1" i="1" dirty="0" smtClean="0"/>
              <a:t> </a:t>
            </a:r>
            <a:r>
              <a:rPr lang="en-US" sz="4000" b="1" i="1" dirty="0" smtClean="0"/>
              <a:t>Reconstruction</a:t>
            </a:r>
            <a:endParaRPr lang="en-US" sz="4000" b="1" i="1"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182.5)">
                                      <p:cBhvr>
                                        <p:cTn id="6" dur="3676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Prev" delay="0">
                      <p:tgtEl>
                        <p:sldTgt/>
                      </p:tgtEl>
                    </p:cond>
                    <p:cond evt="onStopAudio" delay="0">
                      <p:tgtEl>
                        <p:sldTgt/>
                      </p:tgtEl>
                    </p:cond>
                    <p:cond evt="onNext" delay="0">
                      <p:tgtEl>
                        <p:sldTgt/>
                      </p:tgtEl>
                    </p:cond>
                  </p:endCondLst>
                </p:cTn>
                <p:tgtEl>
                  <p:spTgt spid="4"/>
                </p:tgtEl>
              </p:cMediaNode>
            </p:audio>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gradFill flip="none" rotWithShape="1">
          <a:gsLst>
            <a:gs pos="25000">
              <a:schemeClr val="tx1"/>
            </a:gs>
            <a:gs pos="91000">
              <a:schemeClr val="tx1"/>
            </a:gs>
            <a:gs pos="57000">
              <a:srgbClr val="0B4E8B"/>
            </a:gs>
          </a:gsLst>
          <a:lin ang="2700000" scaled="1"/>
          <a:tileRect/>
        </a:gra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69830" y="4343414"/>
            <a:ext cx="4876397" cy="908229"/>
          </a:xfrm>
          <a:prstGeom prst="rect">
            <a:avLst/>
          </a:prstGeom>
        </p:spPr>
      </p:pic>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2739"/>
          <a:stretch/>
        </p:blipFill>
        <p:spPr>
          <a:xfrm>
            <a:off x="0" y="152399"/>
            <a:ext cx="9144000" cy="1789047"/>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167110"/>
            <a:ext cx="4724400" cy="5690890"/>
          </a:xfrm>
          <a:prstGeom prst="rect">
            <a:avLst/>
          </a:prstGeom>
          <a:effectLst/>
        </p:spPr>
      </p:pic>
      <p:pic>
        <p:nvPicPr>
          <p:cNvPr id="4" name="Picture 3">
            <a:hlinkClick r:id="rId5"/>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48000" y="1506476"/>
            <a:ext cx="5867400" cy="2684524"/>
          </a:xfrm>
          <a:prstGeom prst="rect">
            <a:avLst/>
          </a:prstGeom>
        </p:spPr>
      </p:pic>
      <p:pic>
        <p:nvPicPr>
          <p:cNvPr id="1027" name="Picture 3" descr="E:\Graphics\Stucco Social Media Icons\64px\stucco-facebook-64px.png">
            <a:hlinkClick r:id="rId7"/>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696199" y="5257800"/>
            <a:ext cx="990601" cy="990601"/>
          </a:xfrm>
          <a:prstGeom prst="rect">
            <a:avLst/>
          </a:prstGeom>
          <a:noFill/>
          <a:effectLst>
            <a:glow rad="63500">
              <a:schemeClr val="accent1">
                <a:satMod val="175000"/>
                <a:alpha val="40000"/>
              </a:schemeClr>
            </a:glow>
          </a:effectLst>
          <a:extLst>
            <a:ext uri="{909E8E84-426E-40DD-AFC4-6F175D3DCCD1}">
              <a14:hiddenFill xmlns:a14="http://schemas.microsoft.com/office/drawing/2010/main">
                <a:solidFill>
                  <a:srgbClr val="FFFFFF"/>
                </a:solidFill>
              </a14:hiddenFill>
            </a:ext>
          </a:extLst>
        </p:spPr>
      </p:pic>
      <p:pic>
        <p:nvPicPr>
          <p:cNvPr id="1028" name="Picture 4" descr="E:\Graphics\Stucco Social Media Icons\64px\stucco-twitter-64px.png">
            <a:hlinkClick r:id="rId9"/>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800599" y="5257800"/>
            <a:ext cx="990601" cy="990601"/>
          </a:xfrm>
          <a:prstGeom prst="rect">
            <a:avLst/>
          </a:prstGeom>
          <a:noFill/>
          <a:effectLst>
            <a:glow rad="63500">
              <a:schemeClr val="accent1">
                <a:satMod val="175000"/>
                <a:alpha val="40000"/>
              </a:schemeClr>
            </a:glow>
          </a:effectLst>
          <a:extLst>
            <a:ext uri="{909E8E84-426E-40DD-AFC4-6F175D3DCCD1}">
              <a14:hiddenFill xmlns:a14="http://schemas.microsoft.com/office/drawing/2010/main">
                <a:solidFill>
                  <a:srgbClr val="FFFFFF"/>
                </a:solidFill>
              </a14:hiddenFill>
            </a:ext>
          </a:extLst>
        </p:spPr>
      </p:pic>
      <p:pic>
        <p:nvPicPr>
          <p:cNvPr id="1031" name="Picture 7" descr="http://www.r-speightjr.com/wp-content/uploads/2013/05/youtube_icon.png">
            <a:hlinkClick r:id="rId11"/>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248402" y="5257801"/>
            <a:ext cx="990600" cy="990600"/>
          </a:xfrm>
          <a:prstGeom prst="rect">
            <a:avLst/>
          </a:prstGeom>
          <a:noFill/>
          <a:effectLst>
            <a:glow rad="63500">
              <a:schemeClr val="accent1">
                <a:satMod val="175000"/>
                <a:alpha val="40000"/>
              </a:schemeClr>
            </a:glow>
          </a:effectLst>
          <a:extLst>
            <a:ext uri="{909E8E84-426E-40DD-AFC4-6F175D3DCCD1}">
              <a14:hiddenFill xmlns:a14="http://schemas.microsoft.com/office/drawing/2010/main">
                <a:solidFill>
                  <a:srgbClr val="FFFFFF"/>
                </a:solidFill>
              </a14:hiddenFill>
            </a:ext>
          </a:extLst>
        </p:spPr>
      </p:pic>
      <p:sp>
        <p:nvSpPr>
          <p:cNvPr id="13" name="Rectangle 12">
            <a:hlinkClick r:id="rId5"/>
          </p:cNvPr>
          <p:cNvSpPr/>
          <p:nvPr/>
        </p:nvSpPr>
        <p:spPr>
          <a:xfrm>
            <a:off x="0" y="0"/>
            <a:ext cx="9144000" cy="4343414"/>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211116282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000">
        <p14:vortex dir="r"/>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62000">
              <a:schemeClr val="tx1">
                <a:lumMod val="90000"/>
                <a:lumOff val="10000"/>
              </a:schemeClr>
            </a:gs>
            <a:gs pos="22000">
              <a:schemeClr val="tx1"/>
            </a:gs>
            <a:gs pos="100000">
              <a:schemeClr val="tx2"/>
            </a:gs>
          </a:gsLst>
          <a:lin ang="27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146" name="Picture 2" descr="http://kurt.kuriakon00.com/kurt_cobain/wp-content/uploads/2011/10/come_as_you.jpg"/>
          <p:cNvPicPr>
            <a:picLocks noChangeAspect="1" noChangeArrowheads="1"/>
          </p:cNvPicPr>
          <p:nvPr/>
        </p:nvPicPr>
        <p:blipFill>
          <a:blip r:embed="rId3">
            <a:duotone>
              <a:prstClr val="black"/>
              <a:srgbClr val="D9C3A5">
                <a:tint val="50000"/>
                <a:satMod val="180000"/>
              </a:srgbClr>
            </a:duotone>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228600" y="5255"/>
            <a:ext cx="8705193" cy="6908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502087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62000">
              <a:schemeClr val="tx1">
                <a:lumMod val="90000"/>
                <a:lumOff val="10000"/>
              </a:schemeClr>
            </a:gs>
            <a:gs pos="22000">
              <a:schemeClr val="tx1"/>
            </a:gs>
            <a:gs pos="100000">
              <a:schemeClr val="tx2"/>
            </a:gs>
          </a:gsLst>
          <a:lin ang="27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a:p>
        </p:txBody>
      </p:sp>
      <p:sp>
        <p:nvSpPr>
          <p:cNvPr id="4" name="Content Placeholder 3"/>
          <p:cNvSpPr>
            <a:spLocks noGrp="1"/>
          </p:cNvSpPr>
          <p:nvPr>
            <p:ph sz="half" idx="2"/>
          </p:nvPr>
        </p:nvSpPr>
        <p:spPr/>
        <p:txBody>
          <a:bodyPr/>
          <a:lstStyle/>
          <a:p>
            <a:endParaRPr lang="en-US"/>
          </a:p>
        </p:txBody>
      </p:sp>
      <p:sp>
        <p:nvSpPr>
          <p:cNvPr id="5" name="Text Placeholder 4"/>
          <p:cNvSpPr>
            <a:spLocks noGrp="1"/>
          </p:cNvSpPr>
          <p:nvPr>
            <p:ph type="body" sz="quarter" idx="3"/>
          </p:nvPr>
        </p:nvSpPr>
        <p:spPr/>
        <p:txBody>
          <a:bodyPr/>
          <a:lstStyle/>
          <a:p>
            <a:endParaRPr lang="en-US"/>
          </a:p>
        </p:txBody>
      </p:sp>
      <p:sp>
        <p:nvSpPr>
          <p:cNvPr id="6" name="Content Placeholder 5"/>
          <p:cNvSpPr>
            <a:spLocks noGrp="1"/>
          </p:cNvSpPr>
          <p:nvPr>
            <p:ph sz="quarter" idx="4"/>
          </p:nvPr>
        </p:nvSpPr>
        <p:spPr/>
        <p:txBody>
          <a:bodyPr/>
          <a:lstStyle/>
          <a:p>
            <a:endParaRPr lang="en-US"/>
          </a:p>
        </p:txBody>
      </p:sp>
      <p:pic>
        <p:nvPicPr>
          <p:cNvPr id="1026" name="Picture 2" descr="http://upload.wikimedia.org/wikipedia/commons/9/9a/Lincoln_and_Johnsond.jpg"/>
          <p:cNvPicPr>
            <a:picLocks noChangeAspect="1" noChangeArrowheads="1"/>
          </p:cNvPicPr>
          <p:nvPr/>
        </p:nvPicPr>
        <p:blipFill>
          <a:blip r:embed="rId2" cstate="screen">
            <a:duotone>
              <a:prstClr val="black"/>
              <a:srgbClr val="D9C3A5">
                <a:tint val="50000"/>
                <a:satMod val="180000"/>
              </a:srgbClr>
            </a:duotone>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a:ext>
            </a:extLst>
          </a:blip>
          <a:srcRect/>
          <a:stretch>
            <a:fillRect/>
          </a:stretch>
        </p:blipFill>
        <p:spPr bwMode="auto">
          <a:xfrm>
            <a:off x="182277" y="1"/>
            <a:ext cx="8809323" cy="6858000"/>
          </a:xfrm>
          <a:prstGeom prst="rect">
            <a:avLst/>
          </a:prstGeom>
          <a:noFill/>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62000">
              <a:schemeClr val="tx1">
                <a:lumMod val="90000"/>
                <a:lumOff val="10000"/>
              </a:schemeClr>
            </a:gs>
            <a:gs pos="22000">
              <a:schemeClr val="tx1"/>
            </a:gs>
            <a:gs pos="100000">
              <a:schemeClr val="tx2"/>
            </a:gs>
          </a:gsLst>
          <a:lin ang="27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4348716" cy="2057400"/>
          </a:xfrm>
        </p:spPr>
        <p:txBody>
          <a:bodyPr>
            <a:noAutofit/>
            <a:scene3d>
              <a:camera prst="orthographicFront"/>
              <a:lightRig rig="glow" dir="tl">
                <a:rot lat="0" lon="0" rev="5400000"/>
              </a:lightRig>
            </a:scene3d>
            <a:sp3d contourW="12700">
              <a:bevelT w="25400" h="25400"/>
              <a:contourClr>
                <a:schemeClr val="accent6">
                  <a:shade val="73000"/>
                </a:schemeClr>
              </a:contourClr>
            </a:sp3d>
          </a:bodyPr>
          <a:lstStyle/>
          <a:p>
            <a:r>
              <a:rPr lang="en-US" sz="166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10%</a:t>
            </a:r>
            <a:endParaRPr lang="en-US" sz="595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6" name="Content Placeholder 7"/>
          <p:cNvSpPr>
            <a:spLocks noGrp="1"/>
          </p:cNvSpPr>
          <p:nvPr>
            <p:ph sz="half" idx="2"/>
          </p:nvPr>
        </p:nvSpPr>
        <p:spPr>
          <a:xfrm>
            <a:off x="152400" y="3048000"/>
            <a:ext cx="4196316" cy="3657600"/>
          </a:xfrm>
        </p:spPr>
        <p:txBody>
          <a:bodyPr anchor="t">
            <a:normAutofit lnSpcReduction="10000"/>
          </a:bodyPr>
          <a:lstStyle/>
          <a:p>
            <a:pPr marL="0" indent="0">
              <a:buNone/>
            </a:pPr>
            <a:r>
              <a:rPr lang="en-US" sz="3800" b="1" dirty="0" smtClean="0">
                <a:solidFill>
                  <a:schemeClr val="bg1"/>
                </a:solidFill>
              </a:rPr>
              <a:t>10% of 1860 Voters</a:t>
            </a:r>
          </a:p>
          <a:p>
            <a:pPr marL="971550" lvl="1" indent="-514350">
              <a:buFont typeface="+mj-lt"/>
              <a:buAutoNum type="arabicPeriod"/>
            </a:pPr>
            <a:r>
              <a:rPr lang="en-US" sz="3200" b="1" dirty="0" smtClean="0">
                <a:solidFill>
                  <a:schemeClr val="bg1"/>
                </a:solidFill>
              </a:rPr>
              <a:t>Oath to the </a:t>
            </a:r>
            <a:r>
              <a:rPr lang="en-US" sz="3200" dirty="0" smtClean="0">
                <a:solidFill>
                  <a:schemeClr val="bg1"/>
                </a:solidFill>
              </a:rPr>
              <a:t>U.S.</a:t>
            </a:r>
            <a:endParaRPr lang="en-US" sz="3200" b="1" dirty="0" smtClean="0">
              <a:solidFill>
                <a:schemeClr val="bg1"/>
              </a:solidFill>
            </a:endParaRPr>
          </a:p>
          <a:p>
            <a:pPr marL="971550" lvl="1" indent="-514350">
              <a:buFont typeface="+mj-lt"/>
              <a:buAutoNum type="arabicPeriod"/>
            </a:pPr>
            <a:r>
              <a:rPr lang="en-US" sz="3200" b="1" dirty="0" smtClean="0">
                <a:solidFill>
                  <a:schemeClr val="bg1"/>
                </a:solidFill>
              </a:rPr>
              <a:t>A</a:t>
            </a:r>
            <a:r>
              <a:rPr lang="en-US" sz="2400" b="1" dirty="0" smtClean="0">
                <a:solidFill>
                  <a:schemeClr val="bg1"/>
                </a:solidFill>
              </a:rPr>
              <a:t>ccept </a:t>
            </a:r>
            <a:r>
              <a:rPr lang="en-US" sz="3200" b="1" dirty="0" smtClean="0">
                <a:solidFill>
                  <a:schemeClr val="bg1"/>
                </a:solidFill>
              </a:rPr>
              <a:t>E</a:t>
            </a:r>
            <a:r>
              <a:rPr lang="en-US" sz="2400" b="1" dirty="0" smtClean="0">
                <a:solidFill>
                  <a:schemeClr val="bg1"/>
                </a:solidFill>
              </a:rPr>
              <a:t>mancipation</a:t>
            </a:r>
          </a:p>
          <a:p>
            <a:pPr>
              <a:buNone/>
            </a:pPr>
            <a:endParaRPr lang="en-US" sz="900" dirty="0" smtClean="0">
              <a:solidFill>
                <a:schemeClr val="bg1"/>
              </a:solidFill>
            </a:endParaRPr>
          </a:p>
          <a:p>
            <a:pPr marL="0" indent="0" algn="ctr">
              <a:buNone/>
            </a:pPr>
            <a:r>
              <a:rPr lang="en-US" sz="5400" spc="100" dirty="0" smtClean="0">
                <a:ln w="28575">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YOU’RE IN!!!</a:t>
            </a:r>
          </a:p>
          <a:p>
            <a:pPr marL="0" indent="0" algn="ctr">
              <a:buNone/>
            </a:pPr>
            <a:endParaRPr lang="en-US" sz="2000" i="1" dirty="0" smtClean="0">
              <a:solidFill>
                <a:schemeClr val="bg1"/>
              </a:solidFill>
            </a:endParaRPr>
          </a:p>
          <a:p>
            <a:pPr marL="0" indent="0" algn="ctr">
              <a:buNone/>
            </a:pPr>
            <a:r>
              <a:rPr lang="en-US" sz="2000" i="1" dirty="0" smtClean="0">
                <a:solidFill>
                  <a:schemeClr val="bg1"/>
                </a:solidFill>
              </a:rPr>
              <a:t>Louisiana and Arkansas Re-admitted</a:t>
            </a:r>
            <a:endParaRPr lang="en-US" sz="2000" i="1" dirty="0">
              <a:solidFill>
                <a:schemeClr val="bg1"/>
              </a:solidFill>
            </a:endParaRPr>
          </a:p>
        </p:txBody>
      </p:sp>
      <p:pic>
        <p:nvPicPr>
          <p:cNvPr id="1026" name="Picture 2" descr="http://upload.wikimedia.org/wikipedia/commons/thumb/1/1b/Abraham_Lincoln_November_1863.jpg/622px-Abraham_Lincoln_November_1863.jpg"/>
          <p:cNvPicPr>
            <a:picLocks noChangeAspect="1" noChangeArrowheads="1"/>
          </p:cNvPicPr>
          <p:nvPr/>
        </p:nvPicPr>
        <p:blipFill rotWithShape="1">
          <a:blip r:embed="rId3">
            <a:extLst>
              <a:ext uri="{28A0092B-C50C-407E-A947-70E740481C1C}">
                <a14:useLocalDpi xmlns:a14="http://schemas.microsoft.com/office/drawing/2010/main" val="0"/>
              </a:ext>
            </a:extLst>
          </a:blip>
          <a:srcRect l="4018" r="9406"/>
          <a:stretch/>
        </p:blipFill>
        <p:spPr bwMode="auto">
          <a:xfrm>
            <a:off x="4348716" y="0"/>
            <a:ext cx="4795284" cy="683895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0" y="1771471"/>
            <a:ext cx="4348716" cy="1200329"/>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72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j-lt"/>
              </a:rPr>
              <a:t>PLAN</a:t>
            </a:r>
            <a:endParaRPr lang="en-US" sz="12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j-lt"/>
            </a:endParaRPr>
          </a:p>
        </p:txBody>
      </p:sp>
    </p:spTree>
    <p:extLst>
      <p:ext uri="{BB962C8B-B14F-4D97-AF65-F5344CB8AC3E}">
        <p14:creationId xmlns:p14="http://schemas.microsoft.com/office/powerpoint/2010/main" val="156400148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62000">
              <a:schemeClr val="tx1">
                <a:lumMod val="90000"/>
                <a:lumOff val="10000"/>
              </a:schemeClr>
            </a:gs>
            <a:gs pos="22000">
              <a:schemeClr val="tx1"/>
            </a:gs>
            <a:gs pos="100000">
              <a:schemeClr val="tx2"/>
            </a:gs>
          </a:gsLst>
          <a:lin ang="2700000" scaled="1"/>
          <a:tileRect/>
        </a:gradFill>
        <a:effectLst/>
      </p:bgPr>
    </p:bg>
    <p:spTree>
      <p:nvGrpSpPr>
        <p:cNvPr id="1" name=""/>
        <p:cNvGrpSpPr/>
        <p:nvPr/>
      </p:nvGrpSpPr>
      <p:grpSpPr>
        <a:xfrm>
          <a:off x="0" y="0"/>
          <a:ext cx="0" cy="0"/>
          <a:chOff x="0" y="0"/>
          <a:chExt cx="0" cy="0"/>
        </a:xfrm>
      </p:grpSpPr>
      <p:pic>
        <p:nvPicPr>
          <p:cNvPr id="2050" name="Picture 2" descr="http://media.npr.org/assets/artslife/books/2010/06/kurt.jpg?t=1312420767"/>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2406" y="0"/>
            <a:ext cx="9156405" cy="687337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5943600" y="152400"/>
            <a:ext cx="3133243" cy="2209800"/>
          </a:xfrm>
          <a:prstGeom prst="ellipse">
            <a:avLst/>
          </a:prstGeom>
          <a:solidFill>
            <a:schemeClr val="tx1">
              <a:alpha val="84000"/>
            </a:schemeClr>
          </a:solidFill>
        </p:spPr>
        <p:txBody>
          <a:bodyPr lIns="0" rIns="0">
            <a:noAutofit/>
          </a:bodyPr>
          <a:lstStyle/>
          <a:p>
            <a:r>
              <a:rPr lang="en-US" sz="4800" b="1" dirty="0" smtClean="0">
                <a:solidFill>
                  <a:schemeClr val="bg1"/>
                </a:solidFill>
                <a:latin typeface="Blue Highway" pitchFamily="2" charset="0"/>
              </a:rPr>
              <a:t>Come As You Are</a:t>
            </a:r>
            <a:endParaRPr lang="en-US" sz="4800" b="1" dirty="0">
              <a:solidFill>
                <a:schemeClr val="bg1"/>
              </a:solidFill>
              <a:latin typeface="Blue Highway" pitchFamily="2" charset="0"/>
            </a:endParaRPr>
          </a:p>
        </p:txBody>
      </p:sp>
      <p:sp>
        <p:nvSpPr>
          <p:cNvPr id="8" name="Rectangle 7"/>
          <p:cNvSpPr/>
          <p:nvPr/>
        </p:nvSpPr>
        <p:spPr>
          <a:xfrm>
            <a:off x="7053298" y="6581000"/>
            <a:ext cx="2090701" cy="276999"/>
          </a:xfrm>
          <a:prstGeom prst="rect">
            <a:avLst/>
          </a:prstGeom>
        </p:spPr>
        <p:txBody>
          <a:bodyPr wrap="none">
            <a:spAutoFit/>
          </a:bodyPr>
          <a:lstStyle/>
          <a:p>
            <a:r>
              <a:rPr lang="en-US" sz="1200" b="1" dirty="0">
                <a:solidFill>
                  <a:schemeClr val="bg1"/>
                </a:solidFill>
              </a:rPr>
              <a:t>Frank Micelotta/Getty Images</a:t>
            </a:r>
          </a:p>
        </p:txBody>
      </p:sp>
    </p:spTree>
    <p:extLst>
      <p:ext uri="{BB962C8B-B14F-4D97-AF65-F5344CB8AC3E}">
        <p14:creationId xmlns:p14="http://schemas.microsoft.com/office/powerpoint/2010/main" val="90699623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62000">
              <a:schemeClr val="tx1">
                <a:lumMod val="90000"/>
                <a:lumOff val="10000"/>
              </a:schemeClr>
            </a:gs>
            <a:gs pos="22000">
              <a:schemeClr val="tx1"/>
            </a:gs>
            <a:gs pos="100000">
              <a:schemeClr val="tx2"/>
            </a:gs>
          </a:gsLst>
          <a:lin ang="27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a:p>
        </p:txBody>
      </p:sp>
      <p:sp>
        <p:nvSpPr>
          <p:cNvPr id="4" name="Content Placeholder 3"/>
          <p:cNvSpPr>
            <a:spLocks noGrp="1"/>
          </p:cNvSpPr>
          <p:nvPr>
            <p:ph sz="half" idx="2"/>
          </p:nvPr>
        </p:nvSpPr>
        <p:spPr/>
        <p:txBody>
          <a:bodyPr/>
          <a:lstStyle/>
          <a:p>
            <a:endParaRPr lang="en-US"/>
          </a:p>
        </p:txBody>
      </p:sp>
      <p:sp>
        <p:nvSpPr>
          <p:cNvPr id="5" name="Text Placeholder 4"/>
          <p:cNvSpPr>
            <a:spLocks noGrp="1"/>
          </p:cNvSpPr>
          <p:nvPr>
            <p:ph type="body" sz="quarter" idx="3"/>
          </p:nvPr>
        </p:nvSpPr>
        <p:spPr/>
        <p:txBody>
          <a:bodyPr/>
          <a:lstStyle/>
          <a:p>
            <a:endParaRPr lang="en-US"/>
          </a:p>
        </p:txBody>
      </p:sp>
      <p:sp>
        <p:nvSpPr>
          <p:cNvPr id="6" name="Content Placeholder 5"/>
          <p:cNvSpPr>
            <a:spLocks noGrp="1"/>
          </p:cNvSpPr>
          <p:nvPr>
            <p:ph sz="quarter" idx="4"/>
          </p:nvPr>
        </p:nvSpPr>
        <p:spPr/>
        <p:txBody>
          <a:bodyPr/>
          <a:lstStyle/>
          <a:p>
            <a:endParaRPr lang="en-US"/>
          </a:p>
        </p:txBody>
      </p:sp>
      <p:pic>
        <p:nvPicPr>
          <p:cNvPr id="7" name="Picture 2" descr="Kurt Cobain Wallpape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7053299" y="6581001"/>
            <a:ext cx="2090701" cy="276999"/>
          </a:xfrm>
          <a:prstGeom prst="rect">
            <a:avLst/>
          </a:prstGeom>
        </p:spPr>
        <p:txBody>
          <a:bodyPr wrap="none">
            <a:spAutoFit/>
          </a:bodyPr>
          <a:lstStyle/>
          <a:p>
            <a:r>
              <a:rPr lang="en-US" sz="1200" b="1" dirty="0">
                <a:solidFill>
                  <a:schemeClr val="bg1"/>
                </a:solidFill>
                <a:effectLst>
                  <a:glow rad="228600">
                    <a:schemeClr val="accent4">
                      <a:satMod val="175000"/>
                      <a:alpha val="40000"/>
                    </a:schemeClr>
                  </a:glow>
                </a:effectLst>
              </a:rPr>
              <a:t>Frank </a:t>
            </a:r>
            <a:r>
              <a:rPr lang="en-US" sz="1200" b="1" dirty="0" err="1">
                <a:solidFill>
                  <a:schemeClr val="bg1"/>
                </a:solidFill>
                <a:effectLst>
                  <a:glow rad="228600">
                    <a:schemeClr val="accent4">
                      <a:satMod val="175000"/>
                      <a:alpha val="40000"/>
                    </a:schemeClr>
                  </a:glow>
                </a:effectLst>
              </a:rPr>
              <a:t>Micelotta</a:t>
            </a:r>
            <a:r>
              <a:rPr lang="en-US" sz="1200" b="1" dirty="0">
                <a:solidFill>
                  <a:schemeClr val="bg1"/>
                </a:solidFill>
                <a:effectLst>
                  <a:glow rad="228600">
                    <a:schemeClr val="accent4">
                      <a:satMod val="175000"/>
                      <a:alpha val="40000"/>
                    </a:schemeClr>
                  </a:glow>
                </a:effectLst>
              </a:rPr>
              <a:t>/Getty Images</a:t>
            </a:r>
          </a:p>
        </p:txBody>
      </p:sp>
      <p:sp>
        <p:nvSpPr>
          <p:cNvPr id="9" name="Title 1"/>
          <p:cNvSpPr txBox="1">
            <a:spLocks/>
          </p:cNvSpPr>
          <p:nvPr/>
        </p:nvSpPr>
        <p:spPr>
          <a:xfrm>
            <a:off x="93921" y="4620399"/>
            <a:ext cx="2420679" cy="2161401"/>
          </a:xfrm>
          <a:prstGeom prst="ellipse">
            <a:avLst/>
          </a:prstGeom>
          <a:solidFill>
            <a:schemeClr val="tx1">
              <a:alpha val="84000"/>
            </a:schemeClr>
          </a:solidFill>
        </p:spPr>
        <p:txBody>
          <a:bodyPr vert="horz" lIns="0" tIns="45720" rIns="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b="1" dirty="0" smtClean="0">
                <a:solidFill>
                  <a:schemeClr val="bg1"/>
                </a:solidFill>
                <a:latin typeface="Blue Highway" pitchFamily="2" charset="0"/>
              </a:rPr>
              <a:t>But not quite as you were</a:t>
            </a:r>
            <a:endParaRPr lang="en-US" sz="3200" b="1" dirty="0">
              <a:solidFill>
                <a:schemeClr val="bg1"/>
              </a:solidFill>
              <a:latin typeface="Blue Highway" pitchFamily="2" charset="0"/>
            </a:endParaRPr>
          </a:p>
        </p:txBody>
      </p:sp>
    </p:spTree>
    <p:extLst>
      <p:ext uri="{BB962C8B-B14F-4D97-AF65-F5344CB8AC3E}">
        <p14:creationId xmlns:p14="http://schemas.microsoft.com/office/powerpoint/2010/main" val="263647508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theme/theme1.xml><?xml version="1.0" encoding="utf-8"?>
<a:theme xmlns:a="http://schemas.openxmlformats.org/drawingml/2006/main" name="Office Theme">
  <a:themeElements>
    <a:clrScheme name="Cruel0">
      <a:dk1>
        <a:srgbClr val="20293F"/>
      </a:dk1>
      <a:lt1>
        <a:sysClr val="window" lastClr="FFFFFF"/>
      </a:lt1>
      <a:dk2>
        <a:srgbClr val="404749"/>
      </a:dk2>
      <a:lt2>
        <a:srgbClr val="C3C9CB"/>
      </a:lt2>
      <a:accent1>
        <a:srgbClr val="C3C9CB"/>
      </a:accent1>
      <a:accent2>
        <a:srgbClr val="C3C9CB"/>
      </a:accent2>
      <a:accent3>
        <a:srgbClr val="C3C9CB"/>
      </a:accent3>
      <a:accent4>
        <a:srgbClr val="C3C9CB"/>
      </a:accent4>
      <a:accent5>
        <a:srgbClr val="C3C9CB"/>
      </a:accent5>
      <a:accent6>
        <a:srgbClr val="C3C9CB"/>
      </a:accent6>
      <a:hlink>
        <a:srgbClr val="D8D8D8"/>
      </a:hlink>
      <a:folHlink>
        <a:srgbClr val="A5A5A5"/>
      </a:folHlink>
    </a:clrScheme>
    <a:fontScheme name="Reconstruction">
      <a:majorFont>
        <a:latin typeface="Calisto M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Custom 17">
      <a:dk1>
        <a:srgbClr val="072F54"/>
      </a:dk1>
      <a:lt1>
        <a:sysClr val="window" lastClr="FFFFFF"/>
      </a:lt1>
      <a:dk2>
        <a:srgbClr val="072F54"/>
      </a:dk2>
      <a:lt2>
        <a:srgbClr val="FFFFFF"/>
      </a:lt2>
      <a:accent1>
        <a:srgbClr val="FFFFFF"/>
      </a:accent1>
      <a:accent2>
        <a:srgbClr val="FDDF8B"/>
      </a:accent2>
      <a:accent3>
        <a:srgbClr val="FDDF8B"/>
      </a:accent3>
      <a:accent4>
        <a:srgbClr val="9ECCF6"/>
      </a:accent4>
      <a:accent5>
        <a:srgbClr val="FDDF8B"/>
      </a:accent5>
      <a:accent6>
        <a:srgbClr val="FDDF8B"/>
      </a:accent6>
      <a:hlink>
        <a:srgbClr val="FDDF8B"/>
      </a:hlink>
      <a:folHlink>
        <a:srgbClr val="FFFF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ruel0">
    <a:dk1>
      <a:srgbClr val="20293F"/>
    </a:dk1>
    <a:lt1>
      <a:sysClr val="window" lastClr="FFFFFF"/>
    </a:lt1>
    <a:dk2>
      <a:srgbClr val="404749"/>
    </a:dk2>
    <a:lt2>
      <a:srgbClr val="C3C9CB"/>
    </a:lt2>
    <a:accent1>
      <a:srgbClr val="C3C9CB"/>
    </a:accent1>
    <a:accent2>
      <a:srgbClr val="C3C9CB"/>
    </a:accent2>
    <a:accent3>
      <a:srgbClr val="C3C9CB"/>
    </a:accent3>
    <a:accent4>
      <a:srgbClr val="C3C9CB"/>
    </a:accent4>
    <a:accent5>
      <a:srgbClr val="C3C9CB"/>
    </a:accent5>
    <a:accent6>
      <a:srgbClr val="C3C9CB"/>
    </a:accent6>
    <a:hlink>
      <a:srgbClr val="D8D8D8"/>
    </a:hlink>
    <a:folHlink>
      <a:srgbClr val="A5A5A5"/>
    </a:folHlink>
  </a:clrScheme>
</a:themeOverride>
</file>

<file path=ppt/theme/themeOverride10.xml><?xml version="1.0" encoding="utf-8"?>
<a:themeOverride xmlns:a="http://schemas.openxmlformats.org/drawingml/2006/main">
  <a:clrScheme name="Cruel0">
    <a:dk1>
      <a:srgbClr val="20293F"/>
    </a:dk1>
    <a:lt1>
      <a:sysClr val="window" lastClr="FFFFFF"/>
    </a:lt1>
    <a:dk2>
      <a:srgbClr val="404749"/>
    </a:dk2>
    <a:lt2>
      <a:srgbClr val="C3C9CB"/>
    </a:lt2>
    <a:accent1>
      <a:srgbClr val="C3C9CB"/>
    </a:accent1>
    <a:accent2>
      <a:srgbClr val="C3C9CB"/>
    </a:accent2>
    <a:accent3>
      <a:srgbClr val="C3C9CB"/>
    </a:accent3>
    <a:accent4>
      <a:srgbClr val="C3C9CB"/>
    </a:accent4>
    <a:accent5>
      <a:srgbClr val="C3C9CB"/>
    </a:accent5>
    <a:accent6>
      <a:srgbClr val="C3C9CB"/>
    </a:accent6>
    <a:hlink>
      <a:srgbClr val="D8D8D8"/>
    </a:hlink>
    <a:folHlink>
      <a:srgbClr val="A5A5A5"/>
    </a:folHlink>
  </a:clrScheme>
</a:themeOverride>
</file>

<file path=ppt/theme/themeOverride11.xml><?xml version="1.0" encoding="utf-8"?>
<a:themeOverride xmlns:a="http://schemas.openxmlformats.org/drawingml/2006/main">
  <a:clrScheme name="Cruel0">
    <a:dk1>
      <a:srgbClr val="20293F"/>
    </a:dk1>
    <a:lt1>
      <a:sysClr val="window" lastClr="FFFFFF"/>
    </a:lt1>
    <a:dk2>
      <a:srgbClr val="404749"/>
    </a:dk2>
    <a:lt2>
      <a:srgbClr val="C3C9CB"/>
    </a:lt2>
    <a:accent1>
      <a:srgbClr val="C3C9CB"/>
    </a:accent1>
    <a:accent2>
      <a:srgbClr val="C3C9CB"/>
    </a:accent2>
    <a:accent3>
      <a:srgbClr val="C3C9CB"/>
    </a:accent3>
    <a:accent4>
      <a:srgbClr val="C3C9CB"/>
    </a:accent4>
    <a:accent5>
      <a:srgbClr val="C3C9CB"/>
    </a:accent5>
    <a:accent6>
      <a:srgbClr val="C3C9CB"/>
    </a:accent6>
    <a:hlink>
      <a:srgbClr val="D8D8D8"/>
    </a:hlink>
    <a:folHlink>
      <a:srgbClr val="A5A5A5"/>
    </a:folHlink>
  </a:clrScheme>
</a:themeOverride>
</file>

<file path=ppt/theme/themeOverride12.xml><?xml version="1.0" encoding="utf-8"?>
<a:themeOverride xmlns:a="http://schemas.openxmlformats.org/drawingml/2006/main">
  <a:clrScheme name="Cruel0">
    <a:dk1>
      <a:srgbClr val="20293F"/>
    </a:dk1>
    <a:lt1>
      <a:sysClr val="window" lastClr="FFFFFF"/>
    </a:lt1>
    <a:dk2>
      <a:srgbClr val="404749"/>
    </a:dk2>
    <a:lt2>
      <a:srgbClr val="C3C9CB"/>
    </a:lt2>
    <a:accent1>
      <a:srgbClr val="C3C9CB"/>
    </a:accent1>
    <a:accent2>
      <a:srgbClr val="C3C9CB"/>
    </a:accent2>
    <a:accent3>
      <a:srgbClr val="C3C9CB"/>
    </a:accent3>
    <a:accent4>
      <a:srgbClr val="C3C9CB"/>
    </a:accent4>
    <a:accent5>
      <a:srgbClr val="C3C9CB"/>
    </a:accent5>
    <a:accent6>
      <a:srgbClr val="C3C9CB"/>
    </a:accent6>
    <a:hlink>
      <a:srgbClr val="D8D8D8"/>
    </a:hlink>
    <a:folHlink>
      <a:srgbClr val="A5A5A5"/>
    </a:folHlink>
  </a:clrScheme>
</a:themeOverride>
</file>

<file path=ppt/theme/themeOverride13.xml><?xml version="1.0" encoding="utf-8"?>
<a:themeOverride xmlns:a="http://schemas.openxmlformats.org/drawingml/2006/main">
  <a:clrScheme name="Cruel0">
    <a:dk1>
      <a:srgbClr val="20293F"/>
    </a:dk1>
    <a:lt1>
      <a:sysClr val="window" lastClr="FFFFFF"/>
    </a:lt1>
    <a:dk2>
      <a:srgbClr val="404749"/>
    </a:dk2>
    <a:lt2>
      <a:srgbClr val="C3C9CB"/>
    </a:lt2>
    <a:accent1>
      <a:srgbClr val="C3C9CB"/>
    </a:accent1>
    <a:accent2>
      <a:srgbClr val="C3C9CB"/>
    </a:accent2>
    <a:accent3>
      <a:srgbClr val="C3C9CB"/>
    </a:accent3>
    <a:accent4>
      <a:srgbClr val="C3C9CB"/>
    </a:accent4>
    <a:accent5>
      <a:srgbClr val="C3C9CB"/>
    </a:accent5>
    <a:accent6>
      <a:srgbClr val="C3C9CB"/>
    </a:accent6>
    <a:hlink>
      <a:srgbClr val="D8D8D8"/>
    </a:hlink>
    <a:folHlink>
      <a:srgbClr val="A5A5A5"/>
    </a:folHlink>
  </a:clrScheme>
</a:themeOverride>
</file>

<file path=ppt/theme/themeOverride14.xml><?xml version="1.0" encoding="utf-8"?>
<a:themeOverride xmlns:a="http://schemas.openxmlformats.org/drawingml/2006/main">
  <a:clrScheme name="Cruel2">
    <a:dk1>
      <a:srgbClr val="20293F"/>
    </a:dk1>
    <a:lt1>
      <a:sysClr val="window" lastClr="FFFFFF"/>
    </a:lt1>
    <a:dk2>
      <a:srgbClr val="404749"/>
    </a:dk2>
    <a:lt2>
      <a:srgbClr val="C3C9CB"/>
    </a:lt2>
    <a:accent1>
      <a:srgbClr val="20293F"/>
    </a:accent1>
    <a:accent2>
      <a:srgbClr val="20293F"/>
    </a:accent2>
    <a:accent3>
      <a:srgbClr val="20293F"/>
    </a:accent3>
    <a:accent4>
      <a:srgbClr val="20293F"/>
    </a:accent4>
    <a:accent5>
      <a:srgbClr val="030C22"/>
    </a:accent5>
    <a:accent6>
      <a:srgbClr val="20293F"/>
    </a:accent6>
    <a:hlink>
      <a:srgbClr val="20293F"/>
    </a:hlink>
    <a:folHlink>
      <a:srgbClr val="030C22"/>
    </a:folHlink>
  </a:clrScheme>
</a:themeOverride>
</file>

<file path=ppt/theme/themeOverride15.xml><?xml version="1.0" encoding="utf-8"?>
<a:themeOverride xmlns:a="http://schemas.openxmlformats.org/drawingml/2006/main">
  <a:clrScheme name="Cruel2">
    <a:dk1>
      <a:srgbClr val="20293F"/>
    </a:dk1>
    <a:lt1>
      <a:sysClr val="window" lastClr="FFFFFF"/>
    </a:lt1>
    <a:dk2>
      <a:srgbClr val="404749"/>
    </a:dk2>
    <a:lt2>
      <a:srgbClr val="C3C9CB"/>
    </a:lt2>
    <a:accent1>
      <a:srgbClr val="20293F"/>
    </a:accent1>
    <a:accent2>
      <a:srgbClr val="20293F"/>
    </a:accent2>
    <a:accent3>
      <a:srgbClr val="20293F"/>
    </a:accent3>
    <a:accent4>
      <a:srgbClr val="20293F"/>
    </a:accent4>
    <a:accent5>
      <a:srgbClr val="030C22"/>
    </a:accent5>
    <a:accent6>
      <a:srgbClr val="20293F"/>
    </a:accent6>
    <a:hlink>
      <a:srgbClr val="20293F"/>
    </a:hlink>
    <a:folHlink>
      <a:srgbClr val="030C22"/>
    </a:folHlink>
  </a:clrScheme>
</a:themeOverride>
</file>

<file path=ppt/theme/themeOverride16.xml><?xml version="1.0" encoding="utf-8"?>
<a:themeOverride xmlns:a="http://schemas.openxmlformats.org/drawingml/2006/main">
  <a:clrScheme name="Cruel2">
    <a:dk1>
      <a:srgbClr val="20293F"/>
    </a:dk1>
    <a:lt1>
      <a:sysClr val="window" lastClr="FFFFFF"/>
    </a:lt1>
    <a:dk2>
      <a:srgbClr val="404749"/>
    </a:dk2>
    <a:lt2>
      <a:srgbClr val="C3C9CB"/>
    </a:lt2>
    <a:accent1>
      <a:srgbClr val="20293F"/>
    </a:accent1>
    <a:accent2>
      <a:srgbClr val="20293F"/>
    </a:accent2>
    <a:accent3>
      <a:srgbClr val="20293F"/>
    </a:accent3>
    <a:accent4>
      <a:srgbClr val="20293F"/>
    </a:accent4>
    <a:accent5>
      <a:srgbClr val="030C22"/>
    </a:accent5>
    <a:accent6>
      <a:srgbClr val="20293F"/>
    </a:accent6>
    <a:hlink>
      <a:srgbClr val="20293F"/>
    </a:hlink>
    <a:folHlink>
      <a:srgbClr val="030C22"/>
    </a:folHlink>
  </a:clrScheme>
</a:themeOverride>
</file>

<file path=ppt/theme/themeOverride17.xml><?xml version="1.0" encoding="utf-8"?>
<a:themeOverride xmlns:a="http://schemas.openxmlformats.org/drawingml/2006/main">
  <a:clrScheme name="Cruel2">
    <a:dk1>
      <a:srgbClr val="20293F"/>
    </a:dk1>
    <a:lt1>
      <a:sysClr val="window" lastClr="FFFFFF"/>
    </a:lt1>
    <a:dk2>
      <a:srgbClr val="404749"/>
    </a:dk2>
    <a:lt2>
      <a:srgbClr val="C3C9CB"/>
    </a:lt2>
    <a:accent1>
      <a:srgbClr val="20293F"/>
    </a:accent1>
    <a:accent2>
      <a:srgbClr val="20293F"/>
    </a:accent2>
    <a:accent3>
      <a:srgbClr val="20293F"/>
    </a:accent3>
    <a:accent4>
      <a:srgbClr val="20293F"/>
    </a:accent4>
    <a:accent5>
      <a:srgbClr val="030C22"/>
    </a:accent5>
    <a:accent6>
      <a:srgbClr val="20293F"/>
    </a:accent6>
    <a:hlink>
      <a:srgbClr val="20293F"/>
    </a:hlink>
    <a:folHlink>
      <a:srgbClr val="030C22"/>
    </a:folHlink>
  </a:clrScheme>
</a:themeOverride>
</file>

<file path=ppt/theme/themeOverride18.xml><?xml version="1.0" encoding="utf-8"?>
<a:themeOverride xmlns:a="http://schemas.openxmlformats.org/drawingml/2006/main">
  <a:clrScheme name="Cruel2">
    <a:dk1>
      <a:srgbClr val="20293F"/>
    </a:dk1>
    <a:lt1>
      <a:sysClr val="window" lastClr="FFFFFF"/>
    </a:lt1>
    <a:dk2>
      <a:srgbClr val="404749"/>
    </a:dk2>
    <a:lt2>
      <a:srgbClr val="C3C9CB"/>
    </a:lt2>
    <a:accent1>
      <a:srgbClr val="20293F"/>
    </a:accent1>
    <a:accent2>
      <a:srgbClr val="20293F"/>
    </a:accent2>
    <a:accent3>
      <a:srgbClr val="20293F"/>
    </a:accent3>
    <a:accent4>
      <a:srgbClr val="20293F"/>
    </a:accent4>
    <a:accent5>
      <a:srgbClr val="030C22"/>
    </a:accent5>
    <a:accent6>
      <a:srgbClr val="20293F"/>
    </a:accent6>
    <a:hlink>
      <a:srgbClr val="20293F"/>
    </a:hlink>
    <a:folHlink>
      <a:srgbClr val="030C22"/>
    </a:folHlink>
  </a:clrScheme>
</a:themeOverride>
</file>

<file path=ppt/theme/themeOverride19.xml><?xml version="1.0" encoding="utf-8"?>
<a:themeOverride xmlns:a="http://schemas.openxmlformats.org/drawingml/2006/main">
  <a:clrScheme name="Cruel0">
    <a:dk1>
      <a:srgbClr val="20293F"/>
    </a:dk1>
    <a:lt1>
      <a:sysClr val="window" lastClr="FFFFFF"/>
    </a:lt1>
    <a:dk2>
      <a:srgbClr val="404749"/>
    </a:dk2>
    <a:lt2>
      <a:srgbClr val="C3C9CB"/>
    </a:lt2>
    <a:accent1>
      <a:srgbClr val="C3C9CB"/>
    </a:accent1>
    <a:accent2>
      <a:srgbClr val="C3C9CB"/>
    </a:accent2>
    <a:accent3>
      <a:srgbClr val="C3C9CB"/>
    </a:accent3>
    <a:accent4>
      <a:srgbClr val="C3C9CB"/>
    </a:accent4>
    <a:accent5>
      <a:srgbClr val="C3C9CB"/>
    </a:accent5>
    <a:accent6>
      <a:srgbClr val="C3C9CB"/>
    </a:accent6>
    <a:hlink>
      <a:srgbClr val="D8D8D8"/>
    </a:hlink>
    <a:folHlink>
      <a:srgbClr val="A5A5A5"/>
    </a:folHlink>
  </a:clrScheme>
</a:themeOverride>
</file>

<file path=ppt/theme/themeOverride2.xml><?xml version="1.0" encoding="utf-8"?>
<a:themeOverride xmlns:a="http://schemas.openxmlformats.org/drawingml/2006/main">
  <a:clrScheme name="Cruel0">
    <a:dk1>
      <a:srgbClr val="20293F"/>
    </a:dk1>
    <a:lt1>
      <a:sysClr val="window" lastClr="FFFFFF"/>
    </a:lt1>
    <a:dk2>
      <a:srgbClr val="404749"/>
    </a:dk2>
    <a:lt2>
      <a:srgbClr val="C3C9CB"/>
    </a:lt2>
    <a:accent1>
      <a:srgbClr val="C3C9CB"/>
    </a:accent1>
    <a:accent2>
      <a:srgbClr val="C3C9CB"/>
    </a:accent2>
    <a:accent3>
      <a:srgbClr val="C3C9CB"/>
    </a:accent3>
    <a:accent4>
      <a:srgbClr val="C3C9CB"/>
    </a:accent4>
    <a:accent5>
      <a:srgbClr val="C3C9CB"/>
    </a:accent5>
    <a:accent6>
      <a:srgbClr val="C3C9CB"/>
    </a:accent6>
    <a:hlink>
      <a:srgbClr val="D8D8D8"/>
    </a:hlink>
    <a:folHlink>
      <a:srgbClr val="A5A5A5"/>
    </a:folHlink>
  </a:clrScheme>
</a:themeOverride>
</file>

<file path=ppt/theme/themeOverride20.xml><?xml version="1.0" encoding="utf-8"?>
<a:themeOverride xmlns:a="http://schemas.openxmlformats.org/drawingml/2006/main">
  <a:clrScheme name="Cruel0">
    <a:dk1>
      <a:srgbClr val="20293F"/>
    </a:dk1>
    <a:lt1>
      <a:sysClr val="window" lastClr="FFFFFF"/>
    </a:lt1>
    <a:dk2>
      <a:srgbClr val="404749"/>
    </a:dk2>
    <a:lt2>
      <a:srgbClr val="C3C9CB"/>
    </a:lt2>
    <a:accent1>
      <a:srgbClr val="C3C9CB"/>
    </a:accent1>
    <a:accent2>
      <a:srgbClr val="C3C9CB"/>
    </a:accent2>
    <a:accent3>
      <a:srgbClr val="C3C9CB"/>
    </a:accent3>
    <a:accent4>
      <a:srgbClr val="C3C9CB"/>
    </a:accent4>
    <a:accent5>
      <a:srgbClr val="C3C9CB"/>
    </a:accent5>
    <a:accent6>
      <a:srgbClr val="C3C9CB"/>
    </a:accent6>
    <a:hlink>
      <a:srgbClr val="D8D8D8"/>
    </a:hlink>
    <a:folHlink>
      <a:srgbClr val="A5A5A5"/>
    </a:folHlink>
  </a:clrScheme>
</a:themeOverride>
</file>

<file path=ppt/theme/themeOverride21.xml><?xml version="1.0" encoding="utf-8"?>
<a:themeOverride xmlns:a="http://schemas.openxmlformats.org/drawingml/2006/main">
  <a:clrScheme name="Cruel0">
    <a:dk1>
      <a:srgbClr val="20293F"/>
    </a:dk1>
    <a:lt1>
      <a:sysClr val="window" lastClr="FFFFFF"/>
    </a:lt1>
    <a:dk2>
      <a:srgbClr val="404749"/>
    </a:dk2>
    <a:lt2>
      <a:srgbClr val="C3C9CB"/>
    </a:lt2>
    <a:accent1>
      <a:srgbClr val="C3C9CB"/>
    </a:accent1>
    <a:accent2>
      <a:srgbClr val="C3C9CB"/>
    </a:accent2>
    <a:accent3>
      <a:srgbClr val="C3C9CB"/>
    </a:accent3>
    <a:accent4>
      <a:srgbClr val="C3C9CB"/>
    </a:accent4>
    <a:accent5>
      <a:srgbClr val="C3C9CB"/>
    </a:accent5>
    <a:accent6>
      <a:srgbClr val="C3C9CB"/>
    </a:accent6>
    <a:hlink>
      <a:srgbClr val="D8D8D8"/>
    </a:hlink>
    <a:folHlink>
      <a:srgbClr val="A5A5A5"/>
    </a:folHlink>
  </a:clrScheme>
</a:themeOverride>
</file>

<file path=ppt/theme/themeOverride22.xml><?xml version="1.0" encoding="utf-8"?>
<a:themeOverride xmlns:a="http://schemas.openxmlformats.org/drawingml/2006/main">
  <a:clrScheme name="Cruel0">
    <a:dk1>
      <a:srgbClr val="20293F"/>
    </a:dk1>
    <a:lt1>
      <a:sysClr val="window" lastClr="FFFFFF"/>
    </a:lt1>
    <a:dk2>
      <a:srgbClr val="404749"/>
    </a:dk2>
    <a:lt2>
      <a:srgbClr val="C3C9CB"/>
    </a:lt2>
    <a:accent1>
      <a:srgbClr val="C3C9CB"/>
    </a:accent1>
    <a:accent2>
      <a:srgbClr val="C3C9CB"/>
    </a:accent2>
    <a:accent3>
      <a:srgbClr val="C3C9CB"/>
    </a:accent3>
    <a:accent4>
      <a:srgbClr val="C3C9CB"/>
    </a:accent4>
    <a:accent5>
      <a:srgbClr val="C3C9CB"/>
    </a:accent5>
    <a:accent6>
      <a:srgbClr val="C3C9CB"/>
    </a:accent6>
    <a:hlink>
      <a:srgbClr val="D8D8D8"/>
    </a:hlink>
    <a:folHlink>
      <a:srgbClr val="A5A5A5"/>
    </a:folHlink>
  </a:clrScheme>
</a:themeOverride>
</file>

<file path=ppt/theme/themeOverride23.xml><?xml version="1.0" encoding="utf-8"?>
<a:themeOverride xmlns:a="http://schemas.openxmlformats.org/drawingml/2006/main">
  <a:clrScheme name="Cruel0">
    <a:dk1>
      <a:srgbClr val="20293F"/>
    </a:dk1>
    <a:lt1>
      <a:sysClr val="window" lastClr="FFFFFF"/>
    </a:lt1>
    <a:dk2>
      <a:srgbClr val="404749"/>
    </a:dk2>
    <a:lt2>
      <a:srgbClr val="C3C9CB"/>
    </a:lt2>
    <a:accent1>
      <a:srgbClr val="C3C9CB"/>
    </a:accent1>
    <a:accent2>
      <a:srgbClr val="C3C9CB"/>
    </a:accent2>
    <a:accent3>
      <a:srgbClr val="C3C9CB"/>
    </a:accent3>
    <a:accent4>
      <a:srgbClr val="C3C9CB"/>
    </a:accent4>
    <a:accent5>
      <a:srgbClr val="C3C9CB"/>
    </a:accent5>
    <a:accent6>
      <a:srgbClr val="C3C9CB"/>
    </a:accent6>
    <a:hlink>
      <a:srgbClr val="D8D8D8"/>
    </a:hlink>
    <a:folHlink>
      <a:srgbClr val="A5A5A5"/>
    </a:folHlink>
  </a:clrScheme>
</a:themeOverride>
</file>

<file path=ppt/theme/themeOverride24.xml><?xml version="1.0" encoding="utf-8"?>
<a:themeOverride xmlns:a="http://schemas.openxmlformats.org/drawingml/2006/main">
  <a:clrScheme name="Cruel0">
    <a:dk1>
      <a:srgbClr val="20293F"/>
    </a:dk1>
    <a:lt1>
      <a:sysClr val="window" lastClr="FFFFFF"/>
    </a:lt1>
    <a:dk2>
      <a:srgbClr val="404749"/>
    </a:dk2>
    <a:lt2>
      <a:srgbClr val="C3C9CB"/>
    </a:lt2>
    <a:accent1>
      <a:srgbClr val="C3C9CB"/>
    </a:accent1>
    <a:accent2>
      <a:srgbClr val="C3C9CB"/>
    </a:accent2>
    <a:accent3>
      <a:srgbClr val="C3C9CB"/>
    </a:accent3>
    <a:accent4>
      <a:srgbClr val="C3C9CB"/>
    </a:accent4>
    <a:accent5>
      <a:srgbClr val="C3C9CB"/>
    </a:accent5>
    <a:accent6>
      <a:srgbClr val="C3C9CB"/>
    </a:accent6>
    <a:hlink>
      <a:srgbClr val="D8D8D8"/>
    </a:hlink>
    <a:folHlink>
      <a:srgbClr val="A5A5A5"/>
    </a:folHlink>
  </a:clrScheme>
</a:themeOverride>
</file>

<file path=ppt/theme/themeOverride25.xml><?xml version="1.0" encoding="utf-8"?>
<a:themeOverride xmlns:a="http://schemas.openxmlformats.org/drawingml/2006/main">
  <a:clrScheme name="Cruel0">
    <a:dk1>
      <a:srgbClr val="20293F"/>
    </a:dk1>
    <a:lt1>
      <a:sysClr val="window" lastClr="FFFFFF"/>
    </a:lt1>
    <a:dk2>
      <a:srgbClr val="404749"/>
    </a:dk2>
    <a:lt2>
      <a:srgbClr val="C3C9CB"/>
    </a:lt2>
    <a:accent1>
      <a:srgbClr val="C3C9CB"/>
    </a:accent1>
    <a:accent2>
      <a:srgbClr val="C3C9CB"/>
    </a:accent2>
    <a:accent3>
      <a:srgbClr val="C3C9CB"/>
    </a:accent3>
    <a:accent4>
      <a:srgbClr val="C3C9CB"/>
    </a:accent4>
    <a:accent5>
      <a:srgbClr val="C3C9CB"/>
    </a:accent5>
    <a:accent6>
      <a:srgbClr val="C3C9CB"/>
    </a:accent6>
    <a:hlink>
      <a:srgbClr val="D8D8D8"/>
    </a:hlink>
    <a:folHlink>
      <a:srgbClr val="A5A5A5"/>
    </a:folHlink>
  </a:clrScheme>
</a:themeOverride>
</file>

<file path=ppt/theme/themeOverride26.xml><?xml version="1.0" encoding="utf-8"?>
<a:themeOverride xmlns:a="http://schemas.openxmlformats.org/drawingml/2006/main">
  <a:clrScheme name="Cruel0">
    <a:dk1>
      <a:srgbClr val="20293F"/>
    </a:dk1>
    <a:lt1>
      <a:sysClr val="window" lastClr="FFFFFF"/>
    </a:lt1>
    <a:dk2>
      <a:srgbClr val="404749"/>
    </a:dk2>
    <a:lt2>
      <a:srgbClr val="C3C9CB"/>
    </a:lt2>
    <a:accent1>
      <a:srgbClr val="C3C9CB"/>
    </a:accent1>
    <a:accent2>
      <a:srgbClr val="C3C9CB"/>
    </a:accent2>
    <a:accent3>
      <a:srgbClr val="C3C9CB"/>
    </a:accent3>
    <a:accent4>
      <a:srgbClr val="C3C9CB"/>
    </a:accent4>
    <a:accent5>
      <a:srgbClr val="C3C9CB"/>
    </a:accent5>
    <a:accent6>
      <a:srgbClr val="C3C9CB"/>
    </a:accent6>
    <a:hlink>
      <a:srgbClr val="D8D8D8"/>
    </a:hlink>
    <a:folHlink>
      <a:srgbClr val="A5A5A5"/>
    </a:folHlink>
  </a:clrScheme>
</a:themeOverride>
</file>

<file path=ppt/theme/themeOverride3.xml><?xml version="1.0" encoding="utf-8"?>
<a:themeOverride xmlns:a="http://schemas.openxmlformats.org/drawingml/2006/main">
  <a:clrScheme name="Cruel0">
    <a:dk1>
      <a:srgbClr val="20293F"/>
    </a:dk1>
    <a:lt1>
      <a:sysClr val="window" lastClr="FFFFFF"/>
    </a:lt1>
    <a:dk2>
      <a:srgbClr val="404749"/>
    </a:dk2>
    <a:lt2>
      <a:srgbClr val="C3C9CB"/>
    </a:lt2>
    <a:accent1>
      <a:srgbClr val="C3C9CB"/>
    </a:accent1>
    <a:accent2>
      <a:srgbClr val="C3C9CB"/>
    </a:accent2>
    <a:accent3>
      <a:srgbClr val="C3C9CB"/>
    </a:accent3>
    <a:accent4>
      <a:srgbClr val="C3C9CB"/>
    </a:accent4>
    <a:accent5>
      <a:srgbClr val="C3C9CB"/>
    </a:accent5>
    <a:accent6>
      <a:srgbClr val="C3C9CB"/>
    </a:accent6>
    <a:hlink>
      <a:srgbClr val="D8D8D8"/>
    </a:hlink>
    <a:folHlink>
      <a:srgbClr val="A5A5A5"/>
    </a:folHlink>
  </a:clrScheme>
</a:themeOverride>
</file>

<file path=ppt/theme/themeOverride4.xml><?xml version="1.0" encoding="utf-8"?>
<a:themeOverride xmlns:a="http://schemas.openxmlformats.org/drawingml/2006/main">
  <a:clrScheme name="Cruel0">
    <a:dk1>
      <a:srgbClr val="20293F"/>
    </a:dk1>
    <a:lt1>
      <a:sysClr val="window" lastClr="FFFFFF"/>
    </a:lt1>
    <a:dk2>
      <a:srgbClr val="404749"/>
    </a:dk2>
    <a:lt2>
      <a:srgbClr val="C3C9CB"/>
    </a:lt2>
    <a:accent1>
      <a:srgbClr val="C3C9CB"/>
    </a:accent1>
    <a:accent2>
      <a:srgbClr val="C3C9CB"/>
    </a:accent2>
    <a:accent3>
      <a:srgbClr val="C3C9CB"/>
    </a:accent3>
    <a:accent4>
      <a:srgbClr val="C3C9CB"/>
    </a:accent4>
    <a:accent5>
      <a:srgbClr val="C3C9CB"/>
    </a:accent5>
    <a:accent6>
      <a:srgbClr val="C3C9CB"/>
    </a:accent6>
    <a:hlink>
      <a:srgbClr val="D8D8D8"/>
    </a:hlink>
    <a:folHlink>
      <a:srgbClr val="A5A5A5"/>
    </a:folHlink>
  </a:clrScheme>
</a:themeOverride>
</file>

<file path=ppt/theme/themeOverride5.xml><?xml version="1.0" encoding="utf-8"?>
<a:themeOverride xmlns:a="http://schemas.openxmlformats.org/drawingml/2006/main">
  <a:clrScheme name="Cruel0">
    <a:dk1>
      <a:srgbClr val="20293F"/>
    </a:dk1>
    <a:lt1>
      <a:sysClr val="window" lastClr="FFFFFF"/>
    </a:lt1>
    <a:dk2>
      <a:srgbClr val="404749"/>
    </a:dk2>
    <a:lt2>
      <a:srgbClr val="C3C9CB"/>
    </a:lt2>
    <a:accent1>
      <a:srgbClr val="C3C9CB"/>
    </a:accent1>
    <a:accent2>
      <a:srgbClr val="C3C9CB"/>
    </a:accent2>
    <a:accent3>
      <a:srgbClr val="C3C9CB"/>
    </a:accent3>
    <a:accent4>
      <a:srgbClr val="C3C9CB"/>
    </a:accent4>
    <a:accent5>
      <a:srgbClr val="C3C9CB"/>
    </a:accent5>
    <a:accent6>
      <a:srgbClr val="C3C9CB"/>
    </a:accent6>
    <a:hlink>
      <a:srgbClr val="D8D8D8"/>
    </a:hlink>
    <a:folHlink>
      <a:srgbClr val="A5A5A5"/>
    </a:folHlink>
  </a:clrScheme>
</a:themeOverride>
</file>

<file path=ppt/theme/themeOverride6.xml><?xml version="1.0" encoding="utf-8"?>
<a:themeOverride xmlns:a="http://schemas.openxmlformats.org/drawingml/2006/main">
  <a:clrScheme name="Cruel0">
    <a:dk1>
      <a:srgbClr val="20293F"/>
    </a:dk1>
    <a:lt1>
      <a:sysClr val="window" lastClr="FFFFFF"/>
    </a:lt1>
    <a:dk2>
      <a:srgbClr val="404749"/>
    </a:dk2>
    <a:lt2>
      <a:srgbClr val="C3C9CB"/>
    </a:lt2>
    <a:accent1>
      <a:srgbClr val="C3C9CB"/>
    </a:accent1>
    <a:accent2>
      <a:srgbClr val="C3C9CB"/>
    </a:accent2>
    <a:accent3>
      <a:srgbClr val="C3C9CB"/>
    </a:accent3>
    <a:accent4>
      <a:srgbClr val="C3C9CB"/>
    </a:accent4>
    <a:accent5>
      <a:srgbClr val="C3C9CB"/>
    </a:accent5>
    <a:accent6>
      <a:srgbClr val="C3C9CB"/>
    </a:accent6>
    <a:hlink>
      <a:srgbClr val="D8D8D8"/>
    </a:hlink>
    <a:folHlink>
      <a:srgbClr val="A5A5A5"/>
    </a:folHlink>
  </a:clrScheme>
</a:themeOverride>
</file>

<file path=ppt/theme/themeOverride7.xml><?xml version="1.0" encoding="utf-8"?>
<a:themeOverride xmlns:a="http://schemas.openxmlformats.org/drawingml/2006/main">
  <a:clrScheme name="Cruel0">
    <a:dk1>
      <a:srgbClr val="20293F"/>
    </a:dk1>
    <a:lt1>
      <a:sysClr val="window" lastClr="FFFFFF"/>
    </a:lt1>
    <a:dk2>
      <a:srgbClr val="404749"/>
    </a:dk2>
    <a:lt2>
      <a:srgbClr val="C3C9CB"/>
    </a:lt2>
    <a:accent1>
      <a:srgbClr val="C3C9CB"/>
    </a:accent1>
    <a:accent2>
      <a:srgbClr val="C3C9CB"/>
    </a:accent2>
    <a:accent3>
      <a:srgbClr val="C3C9CB"/>
    </a:accent3>
    <a:accent4>
      <a:srgbClr val="C3C9CB"/>
    </a:accent4>
    <a:accent5>
      <a:srgbClr val="C3C9CB"/>
    </a:accent5>
    <a:accent6>
      <a:srgbClr val="C3C9CB"/>
    </a:accent6>
    <a:hlink>
      <a:srgbClr val="D8D8D8"/>
    </a:hlink>
    <a:folHlink>
      <a:srgbClr val="A5A5A5"/>
    </a:folHlink>
  </a:clrScheme>
</a:themeOverride>
</file>

<file path=ppt/theme/themeOverride8.xml><?xml version="1.0" encoding="utf-8"?>
<a:themeOverride xmlns:a="http://schemas.openxmlformats.org/drawingml/2006/main">
  <a:clrScheme name="Cruel0">
    <a:dk1>
      <a:srgbClr val="20293F"/>
    </a:dk1>
    <a:lt1>
      <a:sysClr val="window" lastClr="FFFFFF"/>
    </a:lt1>
    <a:dk2>
      <a:srgbClr val="404749"/>
    </a:dk2>
    <a:lt2>
      <a:srgbClr val="C3C9CB"/>
    </a:lt2>
    <a:accent1>
      <a:srgbClr val="C3C9CB"/>
    </a:accent1>
    <a:accent2>
      <a:srgbClr val="C3C9CB"/>
    </a:accent2>
    <a:accent3>
      <a:srgbClr val="C3C9CB"/>
    </a:accent3>
    <a:accent4>
      <a:srgbClr val="C3C9CB"/>
    </a:accent4>
    <a:accent5>
      <a:srgbClr val="C3C9CB"/>
    </a:accent5>
    <a:accent6>
      <a:srgbClr val="C3C9CB"/>
    </a:accent6>
    <a:hlink>
      <a:srgbClr val="D8D8D8"/>
    </a:hlink>
    <a:folHlink>
      <a:srgbClr val="A5A5A5"/>
    </a:folHlink>
  </a:clrScheme>
</a:themeOverride>
</file>

<file path=ppt/theme/themeOverride9.xml><?xml version="1.0" encoding="utf-8"?>
<a:themeOverride xmlns:a="http://schemas.openxmlformats.org/drawingml/2006/main">
  <a:clrScheme name="Cruel0">
    <a:dk1>
      <a:srgbClr val="20293F"/>
    </a:dk1>
    <a:lt1>
      <a:sysClr val="window" lastClr="FFFFFF"/>
    </a:lt1>
    <a:dk2>
      <a:srgbClr val="404749"/>
    </a:dk2>
    <a:lt2>
      <a:srgbClr val="C3C9CB"/>
    </a:lt2>
    <a:accent1>
      <a:srgbClr val="C3C9CB"/>
    </a:accent1>
    <a:accent2>
      <a:srgbClr val="C3C9CB"/>
    </a:accent2>
    <a:accent3>
      <a:srgbClr val="C3C9CB"/>
    </a:accent3>
    <a:accent4>
      <a:srgbClr val="C3C9CB"/>
    </a:accent4>
    <a:accent5>
      <a:srgbClr val="C3C9CB"/>
    </a:accent5>
    <a:accent6>
      <a:srgbClr val="C3C9CB"/>
    </a:accent6>
    <a:hlink>
      <a:srgbClr val="D8D8D8"/>
    </a:hlink>
    <a:folHlink>
      <a:srgbClr val="A5A5A5"/>
    </a:folHlink>
  </a:clrScheme>
</a:themeOverride>
</file>

<file path=docProps/app.xml><?xml version="1.0" encoding="utf-8"?>
<Properties xmlns="http://schemas.openxmlformats.org/officeDocument/2006/extended-properties" xmlns:vt="http://schemas.openxmlformats.org/officeDocument/2006/docPropsVTypes">
  <Template/>
  <TotalTime>11321</TotalTime>
  <Words>785</Words>
  <Application>Microsoft Office PowerPoint</Application>
  <PresentationFormat>On-screen Show (4:3)</PresentationFormat>
  <Paragraphs>158</Paragraphs>
  <Slides>42</Slides>
  <Notes>3</Notes>
  <HiddenSlides>0</HiddenSlides>
  <MMClips>1</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42</vt:i4>
      </vt:variant>
    </vt:vector>
  </HeadingPairs>
  <TitlesOfParts>
    <vt:vector size="50" baseType="lpstr">
      <vt:lpstr>Arial</vt:lpstr>
      <vt:lpstr>Baskerville Old Face</vt:lpstr>
      <vt:lpstr>Blue Highway</vt:lpstr>
      <vt:lpstr>Calibri</vt:lpstr>
      <vt:lpstr>Calisto MT</vt:lpstr>
      <vt:lpstr>Times New Roman</vt:lpstr>
      <vt:lpstr>Office Theme</vt:lpstr>
      <vt:lpstr>1_Office Theme</vt:lpstr>
      <vt:lpstr>Presidential Reconstruction</vt:lpstr>
      <vt:lpstr>USHC 3.3</vt:lpstr>
      <vt:lpstr>A Tale of Two Reconstructions</vt:lpstr>
      <vt:lpstr>With Malice Toward None…</vt:lpstr>
      <vt:lpstr>PowerPoint Presentation</vt:lpstr>
      <vt:lpstr>PowerPoint Presentation</vt:lpstr>
      <vt:lpstr>10%</vt:lpstr>
      <vt:lpstr>Come As You Are</vt:lpstr>
      <vt:lpstr>PowerPoint Presentation</vt:lpstr>
      <vt:lpstr>Wade-Davis Bill</vt:lpstr>
      <vt:lpstr>I’ve got a veto in my pocket...</vt:lpstr>
      <vt:lpstr>POCKET VETO</vt:lpstr>
      <vt:lpstr>POCKET VETO</vt:lpstr>
      <vt:lpstr>POCKET VETO</vt:lpstr>
      <vt:lpstr>The Score in 1864</vt:lpstr>
      <vt:lpstr>Appomattox Court House</vt:lpstr>
      <vt:lpstr>An Account of a  Confederate Surrender</vt:lpstr>
      <vt:lpstr>Lincoln Statue</vt:lpstr>
      <vt:lpstr>PowerPoint Presentation</vt:lpstr>
      <vt:lpstr>PowerPoint Presentation</vt:lpstr>
      <vt:lpstr>PowerPoint Presentation</vt:lpstr>
      <vt:lpstr>O Captain!  My Captain!</vt:lpstr>
      <vt:lpstr>Andrew Johnson (D-TN) Seventeenth President of the U.S. 1865-1869</vt:lpstr>
      <vt:lpstr>Johnson’s Reconstruction</vt:lpstr>
      <vt:lpstr>The “Lost Cause”</vt:lpstr>
      <vt:lpstr>Funny Story</vt:lpstr>
      <vt:lpstr>Jefferson Davis’ Cell</vt:lpstr>
      <vt:lpstr>Reflections of an Ex-Vice President</vt:lpstr>
      <vt:lpstr>African  Americans  during  Presidential Reconstruction</vt:lpstr>
      <vt:lpstr>PowerPoint Presentation</vt:lpstr>
      <vt:lpstr>Freedmen’s Bureau</vt:lpstr>
      <vt:lpstr>PowerPoint Presentation</vt:lpstr>
      <vt:lpstr>Freedmen’s Bureau</vt:lpstr>
      <vt:lpstr>PowerPoint Presentation</vt:lpstr>
      <vt:lpstr>PowerPoint Presentation</vt:lpstr>
      <vt:lpstr>DEBT:  The New Slavery</vt:lpstr>
      <vt:lpstr>Black  Codes</vt:lpstr>
      <vt:lpstr>Mississippi Black Code</vt:lpstr>
      <vt:lpstr>PowerPoint Presentation</vt:lpstr>
      <vt:lpstr>PowerPoint Presentation</vt:lpstr>
      <vt:lpstr>Next Up:   Radical Reconstruction</vt:lpstr>
      <vt:lpstr>PowerPoint Presentation</vt:lpstr>
    </vt:vector>
  </TitlesOfParts>
  <Company>Clemson University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Presidential Reconstruction</dc:title>
  <dc:creator>Tom Richey</dc:creator>
  <cp:lastModifiedBy>Tom Richey</cp:lastModifiedBy>
  <cp:revision>458</cp:revision>
  <dcterms:created xsi:type="dcterms:W3CDTF">2009-01-08T04:02:42Z</dcterms:created>
  <dcterms:modified xsi:type="dcterms:W3CDTF">2016-01-02T22:21:13Z</dcterms:modified>
</cp:coreProperties>
</file>